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0"/>
  </p:notesMasterIdLst>
  <p:sldIdLst>
    <p:sldId id="511" r:id="rId2"/>
    <p:sldId id="509" r:id="rId3"/>
    <p:sldId id="258" r:id="rId4"/>
    <p:sldId id="259" r:id="rId5"/>
    <p:sldId id="462" r:id="rId6"/>
    <p:sldId id="463" r:id="rId7"/>
    <p:sldId id="468" r:id="rId8"/>
    <p:sldId id="465" r:id="rId9"/>
    <p:sldId id="482" r:id="rId10"/>
    <p:sldId id="518" r:id="rId11"/>
    <p:sldId id="490" r:id="rId12"/>
    <p:sldId id="470" r:id="rId13"/>
    <p:sldId id="293" r:id="rId14"/>
    <p:sldId id="303" r:id="rId15"/>
    <p:sldId id="304" r:id="rId16"/>
    <p:sldId id="506" r:id="rId17"/>
    <p:sldId id="472" r:id="rId18"/>
    <p:sldId id="507" r:id="rId19"/>
    <p:sldId id="475" r:id="rId20"/>
    <p:sldId id="502" r:id="rId21"/>
    <p:sldId id="397" r:id="rId22"/>
    <p:sldId id="262" r:id="rId23"/>
    <p:sldId id="398" r:id="rId24"/>
    <p:sldId id="399" r:id="rId25"/>
    <p:sldId id="476" r:id="rId26"/>
    <p:sldId id="477" r:id="rId27"/>
    <p:sldId id="484" r:id="rId28"/>
    <p:sldId id="406" r:id="rId29"/>
    <p:sldId id="505" r:id="rId30"/>
    <p:sldId id="491" r:id="rId31"/>
    <p:sldId id="408" r:id="rId32"/>
    <p:sldId id="493" r:id="rId33"/>
    <p:sldId id="409" r:id="rId34"/>
    <p:sldId id="276" r:id="rId35"/>
    <p:sldId id="410" r:id="rId36"/>
    <p:sldId id="346" r:id="rId37"/>
    <p:sldId id="486" r:id="rId38"/>
    <p:sldId id="499" r:id="rId39"/>
    <p:sldId id="520" r:id="rId40"/>
    <p:sldId id="367" r:id="rId41"/>
    <p:sldId id="413" r:id="rId42"/>
    <p:sldId id="423" r:id="rId43"/>
    <p:sldId id="424" r:id="rId44"/>
    <p:sldId id="531" r:id="rId45"/>
    <p:sldId id="419" r:id="rId46"/>
    <p:sldId id="426" r:id="rId47"/>
    <p:sldId id="421" r:id="rId48"/>
    <p:sldId id="427" r:id="rId49"/>
    <p:sldId id="521" r:id="rId50"/>
    <p:sldId id="498" r:id="rId51"/>
    <p:sldId id="487" r:id="rId52"/>
    <p:sldId id="528" r:id="rId53"/>
    <p:sldId id="435" r:id="rId54"/>
    <p:sldId id="431" r:id="rId55"/>
    <p:sldId id="523" r:id="rId56"/>
    <p:sldId id="343" r:id="rId57"/>
    <p:sldId id="436" r:id="rId58"/>
    <p:sldId id="494" r:id="rId59"/>
    <p:sldId id="497" r:id="rId60"/>
    <p:sldId id="342" r:id="rId61"/>
    <p:sldId id="461" r:id="rId62"/>
    <p:sldId id="287" r:id="rId63"/>
    <p:sldId id="378" r:id="rId64"/>
    <p:sldId id="308" r:id="rId65"/>
    <p:sldId id="380" r:id="rId66"/>
    <p:sldId id="381" r:id="rId67"/>
    <p:sldId id="382" r:id="rId68"/>
    <p:sldId id="266" r:id="rId69"/>
    <p:sldId id="326" r:id="rId70"/>
    <p:sldId id="328" r:id="rId71"/>
    <p:sldId id="315" r:id="rId72"/>
    <p:sldId id="327" r:id="rId73"/>
    <p:sldId id="386" r:id="rId74"/>
    <p:sldId id="387" r:id="rId75"/>
    <p:sldId id="389" r:id="rId76"/>
    <p:sldId id="390" r:id="rId77"/>
    <p:sldId id="312" r:id="rId78"/>
    <p:sldId id="392" r:id="rId79"/>
    <p:sldId id="395" r:id="rId80"/>
    <p:sldId id="438" r:id="rId81"/>
    <p:sldId id="439" r:id="rId82"/>
    <p:sldId id="440" r:id="rId83"/>
    <p:sldId id="447" r:id="rId84"/>
    <p:sldId id="449" r:id="rId85"/>
    <p:sldId id="450" r:id="rId86"/>
    <p:sldId id="455" r:id="rId87"/>
    <p:sldId id="456" r:id="rId88"/>
    <p:sldId id="442" r:id="rId89"/>
    <p:sldId id="457" r:id="rId90"/>
    <p:sldId id="458" r:id="rId91"/>
    <p:sldId id="459" r:id="rId92"/>
    <p:sldId id="460" r:id="rId93"/>
    <p:sldId id="404" r:id="rId94"/>
    <p:sldId id="405" r:id="rId95"/>
    <p:sldId id="356" r:id="rId96"/>
    <p:sldId id="443" r:id="rId97"/>
    <p:sldId id="444" r:id="rId98"/>
    <p:sldId id="445" r:id="rId99"/>
  </p:sldIdLst>
  <p:sldSz cx="24384000" cy="13716000"/>
  <p:notesSz cx="6858000" cy="9144000"/>
  <p:embeddedFontLst>
    <p:embeddedFont>
      <p:font typeface="Adobe Song Std L" panose="02020300000000000000" pitchFamily="18" charset="-128"/>
      <p:regular r:id="rId101"/>
    </p:embeddedFont>
    <p:embeddedFont>
      <p:font typeface="Adobe 고딕 Std B" panose="020B0800000000000000" pitchFamily="34" charset="-127"/>
      <p:bold r:id="rId102"/>
    </p:embeddedFont>
    <p:embeddedFont>
      <p:font typeface="a옛날사진관3" panose="02020600000000000000" pitchFamily="18" charset="-127"/>
      <p:regular r:id="rId103"/>
    </p:embeddedFont>
    <p:embeddedFont>
      <p:font typeface="a옛날사진관4" panose="02020600000000000000" pitchFamily="18" charset="-127"/>
      <p:regular r:id="rId104"/>
    </p:embeddedFont>
    <p:embeddedFont>
      <p:font typeface="a옛날사진관5" panose="02020600000000000000" pitchFamily="18" charset="-127"/>
      <p:regular r:id="rId105"/>
    </p:embeddedFont>
    <p:embeddedFont>
      <p:font typeface="Cambria Math" panose="02040503050406030204" pitchFamily="18" charset="0"/>
      <p:regular r:id="rId106"/>
    </p:embeddedFont>
    <p:embeddedFont>
      <p:font typeface="Typo_SsangmunDong B" panose="02020803020101020101" pitchFamily="18" charset="-127"/>
      <p:bold r:id="rId107"/>
    </p:embeddedFont>
    <p:embeddedFont>
      <p:font typeface="넥슨Lv2고딕" panose="00000500000000000000" pitchFamily="2" charset="-127"/>
      <p:regular r:id="rId108"/>
    </p:embeddedFont>
    <p:embeddedFont>
      <p:font typeface="넥슨Lv2고딕 Bold" panose="00000800000000000000" pitchFamily="2" charset="-127"/>
      <p:bold r:id="rId109"/>
    </p:embeddedFont>
    <p:embeddedFont>
      <p:font typeface="넥슨Lv2고딕 Light" panose="00000300000000000000" pitchFamily="2" charset="-127"/>
      <p:regular r:id="rId110"/>
    </p:embeddedFont>
    <p:embeddedFont>
      <p:font typeface="넥슨Lv2고딕 Medium" panose="00000600000000000000" pitchFamily="2" charset="-127"/>
      <p:regular r:id="rId111"/>
    </p:embeddedFont>
    <p:embeddedFont>
      <p:font typeface="맑은 고딕" panose="020B0503020000020004" pitchFamily="50" charset="-127"/>
      <p:regular r:id="rId112"/>
      <p:bold r:id="rId113"/>
    </p:embeddedFont>
    <p:embeddedFont>
      <p:font typeface="타이포_쌍문동 B" panose="02020803020101020101" pitchFamily="18" charset="-127"/>
      <p:bold r:id="rId11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297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y129" initials="t" lastIdx="1" clrIdx="0">
    <p:extLst>
      <p:ext uri="{19B8F6BF-5375-455C-9EA6-DF929625EA0E}">
        <p15:presenceInfo xmlns:p15="http://schemas.microsoft.com/office/powerpoint/2012/main" userId="ty129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30B"/>
    <a:srgbClr val="0080C7"/>
    <a:srgbClr val="1A5484"/>
    <a:srgbClr val="E6EDF9"/>
    <a:srgbClr val="ABC2EB"/>
    <a:srgbClr val="226FAE"/>
    <a:srgbClr val="1D5D93"/>
    <a:srgbClr val="CAE1FF"/>
    <a:srgbClr val="D6EFF4"/>
    <a:srgbClr val="FEDF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6" autoAdjust="0"/>
    <p:restoredTop sz="95238" autoAdjust="0"/>
  </p:normalViewPr>
  <p:slideViewPr>
    <p:cSldViewPr snapToGrid="0" showGuides="1">
      <p:cViewPr varScale="1">
        <p:scale>
          <a:sx n="40" d="100"/>
          <a:sy n="40" d="100"/>
        </p:scale>
        <p:origin x="677" y="24"/>
      </p:cViewPr>
      <p:guideLst>
        <p:guide orient="horz" pos="4297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viewProps" Target="view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font" Target="fonts/font12.fntdata"/><Relationship Id="rId16" Type="http://schemas.openxmlformats.org/officeDocument/2006/relationships/slide" Target="slides/slide15.xml"/><Relationship Id="rId107" Type="http://schemas.openxmlformats.org/officeDocument/2006/relationships/font" Target="fonts/font7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font" Target="fonts/font2.fntdata"/><Relationship Id="rId110" Type="http://schemas.openxmlformats.org/officeDocument/2006/relationships/font" Target="fonts/font10.fntdata"/><Relationship Id="rId115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notesMaster" Target="notesMasters/notesMaster1.xml"/><Relationship Id="rId105" Type="http://schemas.openxmlformats.org/officeDocument/2006/relationships/font" Target="fonts/font5.fntdata"/><Relationship Id="rId113" Type="http://schemas.openxmlformats.org/officeDocument/2006/relationships/font" Target="fonts/font13.fntdata"/><Relationship Id="rId11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font" Target="fonts/font3.fntdata"/><Relationship Id="rId108" Type="http://schemas.openxmlformats.org/officeDocument/2006/relationships/font" Target="fonts/font8.fntdata"/><Relationship Id="rId11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font" Target="fonts/font6.fntdata"/><Relationship Id="rId114" Type="http://schemas.openxmlformats.org/officeDocument/2006/relationships/font" Target="fonts/font14.fntdata"/><Relationship Id="rId119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font" Target="fonts/font9.fntdata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font" Target="fonts/font4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A5B5EC-820F-474A-992E-542387DA02B4}" type="doc">
      <dgm:prSet loTypeId="urn:microsoft.com/office/officeart/2005/8/layout/venn1" loCatId="relationship" qsTypeId="urn:microsoft.com/office/officeart/2005/8/quickstyle/simple1" qsCatId="simple" csTypeId="urn:microsoft.com/office/officeart/2005/8/colors/accent1_3" csCatId="accent1" phldr="1"/>
      <dgm:spPr/>
    </dgm:pt>
    <dgm:pt modelId="{D7A8A039-5EFA-44A6-9048-77B17FC20059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D1B9E751-5F04-4E40-8C86-ED691AE0BAC2}" type="parTrans" cxnId="{65A43286-1FA5-47E3-B2AB-3FF6B95F085C}">
      <dgm:prSet/>
      <dgm:spPr/>
      <dgm:t>
        <a:bodyPr/>
        <a:lstStyle/>
        <a:p>
          <a:pPr latinLnBrk="1"/>
          <a:endParaRPr lang="ko-KR" altLang="en-US"/>
        </a:p>
      </dgm:t>
    </dgm:pt>
    <dgm:pt modelId="{2D418F1D-C6D3-445D-A6E3-5A11303E66BE}" type="sibTrans" cxnId="{65A43286-1FA5-47E3-B2AB-3FF6B95F085C}">
      <dgm:prSet/>
      <dgm:spPr/>
      <dgm:t>
        <a:bodyPr/>
        <a:lstStyle/>
        <a:p>
          <a:pPr latinLnBrk="1"/>
          <a:endParaRPr lang="ko-KR" altLang="en-US"/>
        </a:p>
      </dgm:t>
    </dgm:pt>
    <dgm:pt modelId="{F8E7ACD0-C6B8-46A3-B819-7FEE81015237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E26DC867-33BA-443C-AAD1-DDC9F86B4B15}" type="parTrans" cxnId="{8F4837EF-DFE3-461E-AFD8-7A56B0F42CFF}">
      <dgm:prSet/>
      <dgm:spPr/>
      <dgm:t>
        <a:bodyPr/>
        <a:lstStyle/>
        <a:p>
          <a:pPr latinLnBrk="1"/>
          <a:endParaRPr lang="ko-KR" altLang="en-US"/>
        </a:p>
      </dgm:t>
    </dgm:pt>
    <dgm:pt modelId="{6843F21C-F7B9-4925-89C9-DEF64410749F}" type="sibTrans" cxnId="{8F4837EF-DFE3-461E-AFD8-7A56B0F42CFF}">
      <dgm:prSet/>
      <dgm:spPr/>
      <dgm:t>
        <a:bodyPr/>
        <a:lstStyle/>
        <a:p>
          <a:pPr latinLnBrk="1"/>
          <a:endParaRPr lang="ko-KR" altLang="en-US"/>
        </a:p>
      </dgm:t>
    </dgm:pt>
    <dgm:pt modelId="{33F2EAE3-D40A-4CCE-A402-CE884B1B856B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A2000831-1AE2-4941-BF92-72C07865F8B9}" type="parTrans" cxnId="{F5A9594F-0A0A-46F7-822A-03446006A9B3}">
      <dgm:prSet/>
      <dgm:spPr/>
      <dgm:t>
        <a:bodyPr/>
        <a:lstStyle/>
        <a:p>
          <a:pPr latinLnBrk="1"/>
          <a:endParaRPr lang="ko-KR" altLang="en-US"/>
        </a:p>
      </dgm:t>
    </dgm:pt>
    <dgm:pt modelId="{3BF5145A-7735-424C-93F5-49B5011F3E3A}" type="sibTrans" cxnId="{F5A9594F-0A0A-46F7-822A-03446006A9B3}">
      <dgm:prSet/>
      <dgm:spPr/>
      <dgm:t>
        <a:bodyPr/>
        <a:lstStyle/>
        <a:p>
          <a:pPr latinLnBrk="1"/>
          <a:endParaRPr lang="ko-KR" altLang="en-US"/>
        </a:p>
      </dgm:t>
    </dgm:pt>
    <dgm:pt modelId="{3FAF4585-7075-4F39-B3C5-E187E64C6608}" type="pres">
      <dgm:prSet presAssocID="{51A5B5EC-820F-474A-992E-542387DA02B4}" presName="compositeShape" presStyleCnt="0">
        <dgm:presLayoutVars>
          <dgm:chMax val="7"/>
          <dgm:dir/>
          <dgm:resizeHandles val="exact"/>
        </dgm:presLayoutVars>
      </dgm:prSet>
      <dgm:spPr/>
    </dgm:pt>
    <dgm:pt modelId="{846F1921-4E5C-44EB-89D1-4C0808CA0536}" type="pres">
      <dgm:prSet presAssocID="{D7A8A039-5EFA-44A6-9048-77B17FC20059}" presName="circ1" presStyleLbl="vennNode1" presStyleIdx="0" presStyleCnt="3"/>
      <dgm:spPr/>
    </dgm:pt>
    <dgm:pt modelId="{0ADB6E6A-C5C5-4989-9130-CB3210C9B04B}" type="pres">
      <dgm:prSet presAssocID="{D7A8A039-5EFA-44A6-9048-77B17FC20059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0FD6E24C-C040-4092-A8E1-370C45540438}" type="pres">
      <dgm:prSet presAssocID="{F8E7ACD0-C6B8-46A3-B819-7FEE81015237}" presName="circ2" presStyleLbl="vennNode1" presStyleIdx="1" presStyleCnt="3"/>
      <dgm:spPr/>
    </dgm:pt>
    <dgm:pt modelId="{160027AD-15C2-4E9F-B8E9-1D84F7B0A82D}" type="pres">
      <dgm:prSet presAssocID="{F8E7ACD0-C6B8-46A3-B819-7FEE81015237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D269A39D-7065-4C23-882E-3F74A52A0A45}" type="pres">
      <dgm:prSet presAssocID="{33F2EAE3-D40A-4CCE-A402-CE884B1B856B}" presName="circ3" presStyleLbl="vennNode1" presStyleIdx="2" presStyleCnt="3"/>
      <dgm:spPr/>
    </dgm:pt>
    <dgm:pt modelId="{A2BF24E5-5FBD-4E0A-AB64-44C4260A03B2}" type="pres">
      <dgm:prSet presAssocID="{33F2EAE3-D40A-4CCE-A402-CE884B1B856B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492E4F1A-E89F-4CFA-855E-2C6D1CFBADB4}" type="presOf" srcId="{D7A8A039-5EFA-44A6-9048-77B17FC20059}" destId="{846F1921-4E5C-44EB-89D1-4C0808CA0536}" srcOrd="0" destOrd="0" presId="urn:microsoft.com/office/officeart/2005/8/layout/venn1"/>
    <dgm:cxn modelId="{23B54F1E-ABA9-432B-ACEB-2B4C580DAC48}" type="presOf" srcId="{F8E7ACD0-C6B8-46A3-B819-7FEE81015237}" destId="{0FD6E24C-C040-4092-A8E1-370C45540438}" srcOrd="0" destOrd="0" presId="urn:microsoft.com/office/officeart/2005/8/layout/venn1"/>
    <dgm:cxn modelId="{B34BC52B-EE91-48AF-B259-B5EE1BE3C031}" type="presOf" srcId="{D7A8A039-5EFA-44A6-9048-77B17FC20059}" destId="{0ADB6E6A-C5C5-4989-9130-CB3210C9B04B}" srcOrd="1" destOrd="0" presId="urn:microsoft.com/office/officeart/2005/8/layout/venn1"/>
    <dgm:cxn modelId="{F5A9594F-0A0A-46F7-822A-03446006A9B3}" srcId="{51A5B5EC-820F-474A-992E-542387DA02B4}" destId="{33F2EAE3-D40A-4CCE-A402-CE884B1B856B}" srcOrd="2" destOrd="0" parTransId="{A2000831-1AE2-4941-BF92-72C07865F8B9}" sibTransId="{3BF5145A-7735-424C-93F5-49B5011F3E3A}"/>
    <dgm:cxn modelId="{A6832454-AF8D-419D-B752-D731F8BD0865}" type="presOf" srcId="{33F2EAE3-D40A-4CCE-A402-CE884B1B856B}" destId="{D269A39D-7065-4C23-882E-3F74A52A0A45}" srcOrd="0" destOrd="0" presId="urn:microsoft.com/office/officeart/2005/8/layout/venn1"/>
    <dgm:cxn modelId="{65A43286-1FA5-47E3-B2AB-3FF6B95F085C}" srcId="{51A5B5EC-820F-474A-992E-542387DA02B4}" destId="{D7A8A039-5EFA-44A6-9048-77B17FC20059}" srcOrd="0" destOrd="0" parTransId="{D1B9E751-5F04-4E40-8C86-ED691AE0BAC2}" sibTransId="{2D418F1D-C6D3-445D-A6E3-5A11303E66BE}"/>
    <dgm:cxn modelId="{A9F7629A-6DB8-4FAB-BFC3-8734FA19318B}" type="presOf" srcId="{33F2EAE3-D40A-4CCE-A402-CE884B1B856B}" destId="{A2BF24E5-5FBD-4E0A-AB64-44C4260A03B2}" srcOrd="1" destOrd="0" presId="urn:microsoft.com/office/officeart/2005/8/layout/venn1"/>
    <dgm:cxn modelId="{208334EF-16F9-402C-93E6-B708F985B23A}" type="presOf" srcId="{51A5B5EC-820F-474A-992E-542387DA02B4}" destId="{3FAF4585-7075-4F39-B3C5-E187E64C6608}" srcOrd="0" destOrd="0" presId="urn:microsoft.com/office/officeart/2005/8/layout/venn1"/>
    <dgm:cxn modelId="{8F4837EF-DFE3-461E-AFD8-7A56B0F42CFF}" srcId="{51A5B5EC-820F-474A-992E-542387DA02B4}" destId="{F8E7ACD0-C6B8-46A3-B819-7FEE81015237}" srcOrd="1" destOrd="0" parTransId="{E26DC867-33BA-443C-AAD1-DDC9F86B4B15}" sibTransId="{6843F21C-F7B9-4925-89C9-DEF64410749F}"/>
    <dgm:cxn modelId="{96EEC4FA-1BD8-4520-A063-65F6C7438C85}" type="presOf" srcId="{F8E7ACD0-C6B8-46A3-B819-7FEE81015237}" destId="{160027AD-15C2-4E9F-B8E9-1D84F7B0A82D}" srcOrd="1" destOrd="0" presId="urn:microsoft.com/office/officeart/2005/8/layout/venn1"/>
    <dgm:cxn modelId="{124291D7-CAA7-4D20-BE25-009CF6154DC2}" type="presParOf" srcId="{3FAF4585-7075-4F39-B3C5-E187E64C6608}" destId="{846F1921-4E5C-44EB-89D1-4C0808CA0536}" srcOrd="0" destOrd="0" presId="urn:microsoft.com/office/officeart/2005/8/layout/venn1"/>
    <dgm:cxn modelId="{F2FA4268-7D5F-49E6-9491-7AD83C4219C0}" type="presParOf" srcId="{3FAF4585-7075-4F39-B3C5-E187E64C6608}" destId="{0ADB6E6A-C5C5-4989-9130-CB3210C9B04B}" srcOrd="1" destOrd="0" presId="urn:microsoft.com/office/officeart/2005/8/layout/venn1"/>
    <dgm:cxn modelId="{5D9F3221-C05E-4465-8423-2EE3ECCC9C0B}" type="presParOf" srcId="{3FAF4585-7075-4F39-B3C5-E187E64C6608}" destId="{0FD6E24C-C040-4092-A8E1-370C45540438}" srcOrd="2" destOrd="0" presId="urn:microsoft.com/office/officeart/2005/8/layout/venn1"/>
    <dgm:cxn modelId="{A2A0641B-411B-410B-B5E5-ACAA25CB0892}" type="presParOf" srcId="{3FAF4585-7075-4F39-B3C5-E187E64C6608}" destId="{160027AD-15C2-4E9F-B8E9-1D84F7B0A82D}" srcOrd="3" destOrd="0" presId="urn:microsoft.com/office/officeart/2005/8/layout/venn1"/>
    <dgm:cxn modelId="{20CD336F-A766-4AD7-A437-888A8A4FC8C2}" type="presParOf" srcId="{3FAF4585-7075-4F39-B3C5-E187E64C6608}" destId="{D269A39D-7065-4C23-882E-3F74A52A0A45}" srcOrd="4" destOrd="0" presId="urn:microsoft.com/office/officeart/2005/8/layout/venn1"/>
    <dgm:cxn modelId="{CF2556DF-B25F-424C-B86E-EA41D4F4D164}" type="presParOf" srcId="{3FAF4585-7075-4F39-B3C5-E187E64C6608}" destId="{A2BF24E5-5FBD-4E0A-AB64-44C4260A03B2}" srcOrd="5" destOrd="0" presId="urn:microsoft.com/office/officeart/2005/8/layout/venn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1A5B5EC-820F-474A-992E-542387DA02B4}" type="doc">
      <dgm:prSet loTypeId="urn:microsoft.com/office/officeart/2005/8/layout/venn1" loCatId="relationship" qsTypeId="urn:microsoft.com/office/officeart/2005/8/quickstyle/simple1" qsCatId="simple" csTypeId="urn:microsoft.com/office/officeart/2005/8/colors/accent1_3" csCatId="accent1" phldr="1"/>
      <dgm:spPr/>
    </dgm:pt>
    <dgm:pt modelId="{D7A8A039-5EFA-44A6-9048-77B17FC20059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D1B9E751-5F04-4E40-8C86-ED691AE0BAC2}" type="parTrans" cxnId="{65A43286-1FA5-47E3-B2AB-3FF6B95F085C}">
      <dgm:prSet/>
      <dgm:spPr/>
      <dgm:t>
        <a:bodyPr/>
        <a:lstStyle/>
        <a:p>
          <a:pPr latinLnBrk="1"/>
          <a:endParaRPr lang="ko-KR" altLang="en-US"/>
        </a:p>
      </dgm:t>
    </dgm:pt>
    <dgm:pt modelId="{2D418F1D-C6D3-445D-A6E3-5A11303E66BE}" type="sibTrans" cxnId="{65A43286-1FA5-47E3-B2AB-3FF6B95F085C}">
      <dgm:prSet/>
      <dgm:spPr/>
      <dgm:t>
        <a:bodyPr/>
        <a:lstStyle/>
        <a:p>
          <a:pPr latinLnBrk="1"/>
          <a:endParaRPr lang="ko-KR" altLang="en-US"/>
        </a:p>
      </dgm:t>
    </dgm:pt>
    <dgm:pt modelId="{F8E7ACD0-C6B8-46A3-B819-7FEE81015237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E26DC867-33BA-443C-AAD1-DDC9F86B4B15}" type="parTrans" cxnId="{8F4837EF-DFE3-461E-AFD8-7A56B0F42CFF}">
      <dgm:prSet/>
      <dgm:spPr/>
      <dgm:t>
        <a:bodyPr/>
        <a:lstStyle/>
        <a:p>
          <a:pPr latinLnBrk="1"/>
          <a:endParaRPr lang="ko-KR" altLang="en-US"/>
        </a:p>
      </dgm:t>
    </dgm:pt>
    <dgm:pt modelId="{6843F21C-F7B9-4925-89C9-DEF64410749F}" type="sibTrans" cxnId="{8F4837EF-DFE3-461E-AFD8-7A56B0F42CFF}">
      <dgm:prSet/>
      <dgm:spPr/>
      <dgm:t>
        <a:bodyPr/>
        <a:lstStyle/>
        <a:p>
          <a:pPr latinLnBrk="1"/>
          <a:endParaRPr lang="ko-KR" altLang="en-US"/>
        </a:p>
      </dgm:t>
    </dgm:pt>
    <dgm:pt modelId="{33F2EAE3-D40A-4CCE-A402-CE884B1B856B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A2000831-1AE2-4941-BF92-72C07865F8B9}" type="parTrans" cxnId="{F5A9594F-0A0A-46F7-822A-03446006A9B3}">
      <dgm:prSet/>
      <dgm:spPr/>
      <dgm:t>
        <a:bodyPr/>
        <a:lstStyle/>
        <a:p>
          <a:pPr latinLnBrk="1"/>
          <a:endParaRPr lang="ko-KR" altLang="en-US"/>
        </a:p>
      </dgm:t>
    </dgm:pt>
    <dgm:pt modelId="{3BF5145A-7735-424C-93F5-49B5011F3E3A}" type="sibTrans" cxnId="{F5A9594F-0A0A-46F7-822A-03446006A9B3}">
      <dgm:prSet/>
      <dgm:spPr/>
      <dgm:t>
        <a:bodyPr/>
        <a:lstStyle/>
        <a:p>
          <a:pPr latinLnBrk="1"/>
          <a:endParaRPr lang="ko-KR" altLang="en-US"/>
        </a:p>
      </dgm:t>
    </dgm:pt>
    <dgm:pt modelId="{3FAF4585-7075-4F39-B3C5-E187E64C6608}" type="pres">
      <dgm:prSet presAssocID="{51A5B5EC-820F-474A-992E-542387DA02B4}" presName="compositeShape" presStyleCnt="0">
        <dgm:presLayoutVars>
          <dgm:chMax val="7"/>
          <dgm:dir/>
          <dgm:resizeHandles val="exact"/>
        </dgm:presLayoutVars>
      </dgm:prSet>
      <dgm:spPr/>
    </dgm:pt>
    <dgm:pt modelId="{846F1921-4E5C-44EB-89D1-4C0808CA0536}" type="pres">
      <dgm:prSet presAssocID="{D7A8A039-5EFA-44A6-9048-77B17FC20059}" presName="circ1" presStyleLbl="vennNode1" presStyleIdx="0" presStyleCnt="3"/>
      <dgm:spPr/>
    </dgm:pt>
    <dgm:pt modelId="{0ADB6E6A-C5C5-4989-9130-CB3210C9B04B}" type="pres">
      <dgm:prSet presAssocID="{D7A8A039-5EFA-44A6-9048-77B17FC20059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0FD6E24C-C040-4092-A8E1-370C45540438}" type="pres">
      <dgm:prSet presAssocID="{F8E7ACD0-C6B8-46A3-B819-7FEE81015237}" presName="circ2" presStyleLbl="vennNode1" presStyleIdx="1" presStyleCnt="3"/>
      <dgm:spPr/>
    </dgm:pt>
    <dgm:pt modelId="{160027AD-15C2-4E9F-B8E9-1D84F7B0A82D}" type="pres">
      <dgm:prSet presAssocID="{F8E7ACD0-C6B8-46A3-B819-7FEE81015237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D269A39D-7065-4C23-882E-3F74A52A0A45}" type="pres">
      <dgm:prSet presAssocID="{33F2EAE3-D40A-4CCE-A402-CE884B1B856B}" presName="circ3" presStyleLbl="vennNode1" presStyleIdx="2" presStyleCnt="3"/>
      <dgm:spPr/>
    </dgm:pt>
    <dgm:pt modelId="{A2BF24E5-5FBD-4E0A-AB64-44C4260A03B2}" type="pres">
      <dgm:prSet presAssocID="{33F2EAE3-D40A-4CCE-A402-CE884B1B856B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492E4F1A-E89F-4CFA-855E-2C6D1CFBADB4}" type="presOf" srcId="{D7A8A039-5EFA-44A6-9048-77B17FC20059}" destId="{846F1921-4E5C-44EB-89D1-4C0808CA0536}" srcOrd="0" destOrd="0" presId="urn:microsoft.com/office/officeart/2005/8/layout/venn1"/>
    <dgm:cxn modelId="{23B54F1E-ABA9-432B-ACEB-2B4C580DAC48}" type="presOf" srcId="{F8E7ACD0-C6B8-46A3-B819-7FEE81015237}" destId="{0FD6E24C-C040-4092-A8E1-370C45540438}" srcOrd="0" destOrd="0" presId="urn:microsoft.com/office/officeart/2005/8/layout/venn1"/>
    <dgm:cxn modelId="{B34BC52B-EE91-48AF-B259-B5EE1BE3C031}" type="presOf" srcId="{D7A8A039-5EFA-44A6-9048-77B17FC20059}" destId="{0ADB6E6A-C5C5-4989-9130-CB3210C9B04B}" srcOrd="1" destOrd="0" presId="urn:microsoft.com/office/officeart/2005/8/layout/venn1"/>
    <dgm:cxn modelId="{F5A9594F-0A0A-46F7-822A-03446006A9B3}" srcId="{51A5B5EC-820F-474A-992E-542387DA02B4}" destId="{33F2EAE3-D40A-4CCE-A402-CE884B1B856B}" srcOrd="2" destOrd="0" parTransId="{A2000831-1AE2-4941-BF92-72C07865F8B9}" sibTransId="{3BF5145A-7735-424C-93F5-49B5011F3E3A}"/>
    <dgm:cxn modelId="{A6832454-AF8D-419D-B752-D731F8BD0865}" type="presOf" srcId="{33F2EAE3-D40A-4CCE-A402-CE884B1B856B}" destId="{D269A39D-7065-4C23-882E-3F74A52A0A45}" srcOrd="0" destOrd="0" presId="urn:microsoft.com/office/officeart/2005/8/layout/venn1"/>
    <dgm:cxn modelId="{65A43286-1FA5-47E3-B2AB-3FF6B95F085C}" srcId="{51A5B5EC-820F-474A-992E-542387DA02B4}" destId="{D7A8A039-5EFA-44A6-9048-77B17FC20059}" srcOrd="0" destOrd="0" parTransId="{D1B9E751-5F04-4E40-8C86-ED691AE0BAC2}" sibTransId="{2D418F1D-C6D3-445D-A6E3-5A11303E66BE}"/>
    <dgm:cxn modelId="{A9F7629A-6DB8-4FAB-BFC3-8734FA19318B}" type="presOf" srcId="{33F2EAE3-D40A-4CCE-A402-CE884B1B856B}" destId="{A2BF24E5-5FBD-4E0A-AB64-44C4260A03B2}" srcOrd="1" destOrd="0" presId="urn:microsoft.com/office/officeart/2005/8/layout/venn1"/>
    <dgm:cxn modelId="{208334EF-16F9-402C-93E6-B708F985B23A}" type="presOf" srcId="{51A5B5EC-820F-474A-992E-542387DA02B4}" destId="{3FAF4585-7075-4F39-B3C5-E187E64C6608}" srcOrd="0" destOrd="0" presId="urn:microsoft.com/office/officeart/2005/8/layout/venn1"/>
    <dgm:cxn modelId="{8F4837EF-DFE3-461E-AFD8-7A56B0F42CFF}" srcId="{51A5B5EC-820F-474A-992E-542387DA02B4}" destId="{F8E7ACD0-C6B8-46A3-B819-7FEE81015237}" srcOrd="1" destOrd="0" parTransId="{E26DC867-33BA-443C-AAD1-DDC9F86B4B15}" sibTransId="{6843F21C-F7B9-4925-89C9-DEF64410749F}"/>
    <dgm:cxn modelId="{96EEC4FA-1BD8-4520-A063-65F6C7438C85}" type="presOf" srcId="{F8E7ACD0-C6B8-46A3-B819-7FEE81015237}" destId="{160027AD-15C2-4E9F-B8E9-1D84F7B0A82D}" srcOrd="1" destOrd="0" presId="urn:microsoft.com/office/officeart/2005/8/layout/venn1"/>
    <dgm:cxn modelId="{124291D7-CAA7-4D20-BE25-009CF6154DC2}" type="presParOf" srcId="{3FAF4585-7075-4F39-B3C5-E187E64C6608}" destId="{846F1921-4E5C-44EB-89D1-4C0808CA0536}" srcOrd="0" destOrd="0" presId="urn:microsoft.com/office/officeart/2005/8/layout/venn1"/>
    <dgm:cxn modelId="{F2FA4268-7D5F-49E6-9491-7AD83C4219C0}" type="presParOf" srcId="{3FAF4585-7075-4F39-B3C5-E187E64C6608}" destId="{0ADB6E6A-C5C5-4989-9130-CB3210C9B04B}" srcOrd="1" destOrd="0" presId="urn:microsoft.com/office/officeart/2005/8/layout/venn1"/>
    <dgm:cxn modelId="{5D9F3221-C05E-4465-8423-2EE3ECCC9C0B}" type="presParOf" srcId="{3FAF4585-7075-4F39-B3C5-E187E64C6608}" destId="{0FD6E24C-C040-4092-A8E1-370C45540438}" srcOrd="2" destOrd="0" presId="urn:microsoft.com/office/officeart/2005/8/layout/venn1"/>
    <dgm:cxn modelId="{A2A0641B-411B-410B-B5E5-ACAA25CB0892}" type="presParOf" srcId="{3FAF4585-7075-4F39-B3C5-E187E64C6608}" destId="{160027AD-15C2-4E9F-B8E9-1D84F7B0A82D}" srcOrd="3" destOrd="0" presId="urn:microsoft.com/office/officeart/2005/8/layout/venn1"/>
    <dgm:cxn modelId="{20CD336F-A766-4AD7-A437-888A8A4FC8C2}" type="presParOf" srcId="{3FAF4585-7075-4F39-B3C5-E187E64C6608}" destId="{D269A39D-7065-4C23-882E-3F74A52A0A45}" srcOrd="4" destOrd="0" presId="urn:microsoft.com/office/officeart/2005/8/layout/venn1"/>
    <dgm:cxn modelId="{CF2556DF-B25F-424C-B86E-EA41D4F4D164}" type="presParOf" srcId="{3FAF4585-7075-4F39-B3C5-E187E64C6608}" destId="{A2BF24E5-5FBD-4E0A-AB64-44C4260A03B2}" srcOrd="5" destOrd="0" presId="urn:microsoft.com/office/officeart/2005/8/layout/venn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F3CFBA-7FB4-473B-A2C7-E5501F5CE1C4}" type="doc">
      <dgm:prSet loTypeId="urn:microsoft.com/office/officeart/2005/8/layout/chart3" loCatId="relationship" qsTypeId="urn:microsoft.com/office/officeart/2005/8/quickstyle/simple1" qsCatId="simple" csTypeId="urn:microsoft.com/office/officeart/2005/8/colors/accent1_3" csCatId="accent1" phldr="1"/>
      <dgm:spPr/>
    </dgm:pt>
    <dgm:pt modelId="{EDE3EB7A-68F7-4A1A-9349-246707AF246C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2940E2C3-A722-4C26-9C94-D9B63104BAE3}" type="parTrans" cxnId="{3BE04584-102B-4210-ACA8-91F94CC09D78}">
      <dgm:prSet/>
      <dgm:spPr/>
      <dgm:t>
        <a:bodyPr/>
        <a:lstStyle/>
        <a:p>
          <a:pPr latinLnBrk="1"/>
          <a:endParaRPr lang="ko-KR" altLang="en-US"/>
        </a:p>
      </dgm:t>
    </dgm:pt>
    <dgm:pt modelId="{57ACB438-3DB1-48A0-A577-86D277688813}" type="sibTrans" cxnId="{3BE04584-102B-4210-ACA8-91F94CC09D78}">
      <dgm:prSet/>
      <dgm:spPr/>
      <dgm:t>
        <a:bodyPr/>
        <a:lstStyle/>
        <a:p>
          <a:pPr latinLnBrk="1"/>
          <a:endParaRPr lang="ko-KR" altLang="en-US"/>
        </a:p>
      </dgm:t>
    </dgm:pt>
    <dgm:pt modelId="{EF5254DE-10B2-4C34-9212-88857D04B932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54E5D689-0A73-4742-8A20-B54AE2465C05}" type="parTrans" cxnId="{60B15155-0DBE-42B6-9C42-DF2DFFDA5FAF}">
      <dgm:prSet/>
      <dgm:spPr/>
      <dgm:t>
        <a:bodyPr/>
        <a:lstStyle/>
        <a:p>
          <a:pPr latinLnBrk="1"/>
          <a:endParaRPr lang="ko-KR" altLang="en-US"/>
        </a:p>
      </dgm:t>
    </dgm:pt>
    <dgm:pt modelId="{9717333A-C981-461F-9B82-B3148BE29995}" type="sibTrans" cxnId="{60B15155-0DBE-42B6-9C42-DF2DFFDA5FAF}">
      <dgm:prSet/>
      <dgm:spPr/>
      <dgm:t>
        <a:bodyPr/>
        <a:lstStyle/>
        <a:p>
          <a:pPr latinLnBrk="1"/>
          <a:endParaRPr lang="ko-KR" altLang="en-US"/>
        </a:p>
      </dgm:t>
    </dgm:pt>
    <dgm:pt modelId="{A96560FA-9026-4F73-826A-BDA4C1471CE9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C27BBE8E-06F7-42A4-BA92-E1EAFC5B9079}" type="parTrans" cxnId="{38A17AC8-4A8A-48C6-AEB0-CAA6B870A1E3}">
      <dgm:prSet/>
      <dgm:spPr/>
      <dgm:t>
        <a:bodyPr/>
        <a:lstStyle/>
        <a:p>
          <a:pPr latinLnBrk="1"/>
          <a:endParaRPr lang="ko-KR" altLang="en-US"/>
        </a:p>
      </dgm:t>
    </dgm:pt>
    <dgm:pt modelId="{F40C4E56-54E1-4C1C-A0E3-E1DE61DA4084}" type="sibTrans" cxnId="{38A17AC8-4A8A-48C6-AEB0-CAA6B870A1E3}">
      <dgm:prSet/>
      <dgm:spPr/>
      <dgm:t>
        <a:bodyPr/>
        <a:lstStyle/>
        <a:p>
          <a:pPr latinLnBrk="1"/>
          <a:endParaRPr lang="ko-KR" altLang="en-US"/>
        </a:p>
      </dgm:t>
    </dgm:pt>
    <dgm:pt modelId="{92AF5555-0F84-47AA-8E6C-B183156B6A7E}" type="pres">
      <dgm:prSet presAssocID="{6BF3CFBA-7FB4-473B-A2C7-E5501F5CE1C4}" presName="compositeShape" presStyleCnt="0">
        <dgm:presLayoutVars>
          <dgm:chMax val="7"/>
          <dgm:dir/>
          <dgm:resizeHandles val="exact"/>
        </dgm:presLayoutVars>
      </dgm:prSet>
      <dgm:spPr/>
    </dgm:pt>
    <dgm:pt modelId="{77E9638E-6575-4805-8B4E-ED3692EDBF78}" type="pres">
      <dgm:prSet presAssocID="{6BF3CFBA-7FB4-473B-A2C7-E5501F5CE1C4}" presName="wedge1" presStyleLbl="node1" presStyleIdx="0" presStyleCnt="3" custLinFactNeighborX="-4964" custLinFactNeighborY="2929"/>
      <dgm:spPr/>
    </dgm:pt>
    <dgm:pt modelId="{33C4F116-687D-4AB2-ACC9-6BBFCAEBDA8F}" type="pres">
      <dgm:prSet presAssocID="{6BF3CFBA-7FB4-473B-A2C7-E5501F5CE1C4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3F390961-E287-43DC-AAC5-5DB04CB48AC9}" type="pres">
      <dgm:prSet presAssocID="{6BF3CFBA-7FB4-473B-A2C7-E5501F5CE1C4}" presName="wedge2" presStyleLbl="node1" presStyleIdx="1" presStyleCnt="3" custLinFactNeighborY="209"/>
      <dgm:spPr/>
    </dgm:pt>
    <dgm:pt modelId="{6E2D489D-344E-45FB-9CAE-9BCD4CAA9C03}" type="pres">
      <dgm:prSet presAssocID="{6BF3CFBA-7FB4-473B-A2C7-E5501F5CE1C4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599DB02-AE53-4ECA-A87B-9C5010219983}" type="pres">
      <dgm:prSet presAssocID="{6BF3CFBA-7FB4-473B-A2C7-E5501F5CE1C4}" presName="wedge3" presStyleLbl="node1" presStyleIdx="2" presStyleCnt="3" custLinFactNeighborX="-209" custLinFactNeighborY="-209"/>
      <dgm:spPr/>
    </dgm:pt>
    <dgm:pt modelId="{BF385299-D83B-4A40-B32E-AD73AE2F4D4C}" type="pres">
      <dgm:prSet presAssocID="{6BF3CFBA-7FB4-473B-A2C7-E5501F5CE1C4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6E209546-BE71-49C7-A9AC-AA0DF11F451F}" type="presOf" srcId="{EF5254DE-10B2-4C34-9212-88857D04B932}" destId="{6E2D489D-344E-45FB-9CAE-9BCD4CAA9C03}" srcOrd="1" destOrd="0" presId="urn:microsoft.com/office/officeart/2005/8/layout/chart3"/>
    <dgm:cxn modelId="{60B15155-0DBE-42B6-9C42-DF2DFFDA5FAF}" srcId="{6BF3CFBA-7FB4-473B-A2C7-E5501F5CE1C4}" destId="{EF5254DE-10B2-4C34-9212-88857D04B932}" srcOrd="1" destOrd="0" parTransId="{54E5D689-0A73-4742-8A20-B54AE2465C05}" sibTransId="{9717333A-C981-461F-9B82-B3148BE29995}"/>
    <dgm:cxn modelId="{ADD07C56-2994-4FFE-B853-DC164BAEF8DE}" type="presOf" srcId="{EF5254DE-10B2-4C34-9212-88857D04B932}" destId="{3F390961-E287-43DC-AAC5-5DB04CB48AC9}" srcOrd="0" destOrd="0" presId="urn:microsoft.com/office/officeart/2005/8/layout/chart3"/>
    <dgm:cxn modelId="{B937C27E-CFF7-4FB3-A2AD-1165083D07C4}" type="presOf" srcId="{A96560FA-9026-4F73-826A-BDA4C1471CE9}" destId="{BF385299-D83B-4A40-B32E-AD73AE2F4D4C}" srcOrd="1" destOrd="0" presId="urn:microsoft.com/office/officeart/2005/8/layout/chart3"/>
    <dgm:cxn modelId="{3BE04584-102B-4210-ACA8-91F94CC09D78}" srcId="{6BF3CFBA-7FB4-473B-A2C7-E5501F5CE1C4}" destId="{EDE3EB7A-68F7-4A1A-9349-246707AF246C}" srcOrd="0" destOrd="0" parTransId="{2940E2C3-A722-4C26-9C94-D9B63104BAE3}" sibTransId="{57ACB438-3DB1-48A0-A577-86D277688813}"/>
    <dgm:cxn modelId="{38A17AC8-4A8A-48C6-AEB0-CAA6B870A1E3}" srcId="{6BF3CFBA-7FB4-473B-A2C7-E5501F5CE1C4}" destId="{A96560FA-9026-4F73-826A-BDA4C1471CE9}" srcOrd="2" destOrd="0" parTransId="{C27BBE8E-06F7-42A4-BA92-E1EAFC5B9079}" sibTransId="{F40C4E56-54E1-4C1C-A0E3-E1DE61DA4084}"/>
    <dgm:cxn modelId="{CADED4D0-DDF4-4762-8460-54957D37376F}" type="presOf" srcId="{6BF3CFBA-7FB4-473B-A2C7-E5501F5CE1C4}" destId="{92AF5555-0F84-47AA-8E6C-B183156B6A7E}" srcOrd="0" destOrd="0" presId="urn:microsoft.com/office/officeart/2005/8/layout/chart3"/>
    <dgm:cxn modelId="{5152B0D3-FF22-47C1-9E3C-CDCDE2E24044}" type="presOf" srcId="{EDE3EB7A-68F7-4A1A-9349-246707AF246C}" destId="{33C4F116-687D-4AB2-ACC9-6BBFCAEBDA8F}" srcOrd="1" destOrd="0" presId="urn:microsoft.com/office/officeart/2005/8/layout/chart3"/>
    <dgm:cxn modelId="{9CA711DD-D230-4A9A-ABF1-CF90684CCE02}" type="presOf" srcId="{EDE3EB7A-68F7-4A1A-9349-246707AF246C}" destId="{77E9638E-6575-4805-8B4E-ED3692EDBF78}" srcOrd="0" destOrd="0" presId="urn:microsoft.com/office/officeart/2005/8/layout/chart3"/>
    <dgm:cxn modelId="{2E4DAEF7-749A-43B8-BE2F-8588760614BB}" type="presOf" srcId="{A96560FA-9026-4F73-826A-BDA4C1471CE9}" destId="{D599DB02-AE53-4ECA-A87B-9C5010219983}" srcOrd="0" destOrd="0" presId="urn:microsoft.com/office/officeart/2005/8/layout/chart3"/>
    <dgm:cxn modelId="{66ECF370-5630-41A6-93CF-AEF94CB2F4C8}" type="presParOf" srcId="{92AF5555-0F84-47AA-8E6C-B183156B6A7E}" destId="{77E9638E-6575-4805-8B4E-ED3692EDBF78}" srcOrd="0" destOrd="0" presId="urn:microsoft.com/office/officeart/2005/8/layout/chart3"/>
    <dgm:cxn modelId="{EC6FB3BB-0512-40AB-94C8-9579CF9F5CF8}" type="presParOf" srcId="{92AF5555-0F84-47AA-8E6C-B183156B6A7E}" destId="{33C4F116-687D-4AB2-ACC9-6BBFCAEBDA8F}" srcOrd="1" destOrd="0" presId="urn:microsoft.com/office/officeart/2005/8/layout/chart3"/>
    <dgm:cxn modelId="{75B3ECC4-2D76-46AA-BD57-EC04F9BD8086}" type="presParOf" srcId="{92AF5555-0F84-47AA-8E6C-B183156B6A7E}" destId="{3F390961-E287-43DC-AAC5-5DB04CB48AC9}" srcOrd="2" destOrd="0" presId="urn:microsoft.com/office/officeart/2005/8/layout/chart3"/>
    <dgm:cxn modelId="{C063A808-DDEB-43A0-BF3F-50DBA31F0413}" type="presParOf" srcId="{92AF5555-0F84-47AA-8E6C-B183156B6A7E}" destId="{6E2D489D-344E-45FB-9CAE-9BCD4CAA9C03}" srcOrd="3" destOrd="0" presId="urn:microsoft.com/office/officeart/2005/8/layout/chart3"/>
    <dgm:cxn modelId="{B244FEFF-6C5B-42DA-AE23-350334B1F9DD}" type="presParOf" srcId="{92AF5555-0F84-47AA-8E6C-B183156B6A7E}" destId="{D599DB02-AE53-4ECA-A87B-9C5010219983}" srcOrd="4" destOrd="0" presId="urn:microsoft.com/office/officeart/2005/8/layout/chart3"/>
    <dgm:cxn modelId="{8D527F6C-F70F-407A-9BE1-6A4999CE33D8}" type="presParOf" srcId="{92AF5555-0F84-47AA-8E6C-B183156B6A7E}" destId="{BF385299-D83B-4A40-B32E-AD73AE2F4D4C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6F1921-4E5C-44EB-89D1-4C0808CA0536}">
      <dsp:nvSpPr>
        <dsp:cNvPr id="0" name=""/>
        <dsp:cNvSpPr/>
      </dsp:nvSpPr>
      <dsp:spPr>
        <a:xfrm>
          <a:off x="4112265" y="118319"/>
          <a:ext cx="5679359" cy="5679359"/>
        </a:xfrm>
        <a:prstGeom prst="ellipse">
          <a:avLst/>
        </a:prstGeom>
        <a:solidFill>
          <a:schemeClr val="accent1">
            <a:shade val="80000"/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4869513" y="1112207"/>
        <a:ext cx="4164863" cy="2555711"/>
      </dsp:txXfrm>
    </dsp:sp>
    <dsp:sp modelId="{0FD6E24C-C040-4092-A8E1-370C45540438}">
      <dsp:nvSpPr>
        <dsp:cNvPr id="0" name=""/>
        <dsp:cNvSpPr/>
      </dsp:nvSpPr>
      <dsp:spPr>
        <a:xfrm>
          <a:off x="6161567" y="3667919"/>
          <a:ext cx="5679359" cy="5679359"/>
        </a:xfrm>
        <a:prstGeom prst="ellipse">
          <a:avLst/>
        </a:prstGeom>
        <a:solidFill>
          <a:schemeClr val="accent1">
            <a:shade val="80000"/>
            <a:alpha val="50000"/>
            <a:hueOff val="338286"/>
            <a:satOff val="0"/>
            <a:lumOff val="1693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7898504" y="5135087"/>
        <a:ext cx="3407615" cy="3123647"/>
      </dsp:txXfrm>
    </dsp:sp>
    <dsp:sp modelId="{D269A39D-7065-4C23-882E-3F74A52A0A45}">
      <dsp:nvSpPr>
        <dsp:cNvPr id="0" name=""/>
        <dsp:cNvSpPr/>
      </dsp:nvSpPr>
      <dsp:spPr>
        <a:xfrm>
          <a:off x="2062963" y="3667919"/>
          <a:ext cx="5679359" cy="5679359"/>
        </a:xfrm>
        <a:prstGeom prst="ellipse">
          <a:avLst/>
        </a:prstGeom>
        <a:solidFill>
          <a:schemeClr val="accent1">
            <a:shade val="80000"/>
            <a:alpha val="50000"/>
            <a:hueOff val="676571"/>
            <a:satOff val="0"/>
            <a:lumOff val="3387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2597769" y="5135087"/>
        <a:ext cx="3407615" cy="31236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6F1921-4E5C-44EB-89D1-4C0808CA0536}">
      <dsp:nvSpPr>
        <dsp:cNvPr id="0" name=""/>
        <dsp:cNvSpPr/>
      </dsp:nvSpPr>
      <dsp:spPr>
        <a:xfrm>
          <a:off x="3564694" y="91433"/>
          <a:ext cx="4388824" cy="4388824"/>
        </a:xfrm>
        <a:prstGeom prst="ellipse">
          <a:avLst/>
        </a:prstGeom>
        <a:solidFill>
          <a:schemeClr val="accent1">
            <a:shade val="80000"/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4149870" y="859478"/>
        <a:ext cx="3218471" cy="1974971"/>
      </dsp:txXfrm>
    </dsp:sp>
    <dsp:sp modelId="{0FD6E24C-C040-4092-A8E1-370C45540438}">
      <dsp:nvSpPr>
        <dsp:cNvPr id="0" name=""/>
        <dsp:cNvSpPr/>
      </dsp:nvSpPr>
      <dsp:spPr>
        <a:xfrm>
          <a:off x="5148328" y="2834449"/>
          <a:ext cx="4388824" cy="4388824"/>
        </a:xfrm>
        <a:prstGeom prst="ellipse">
          <a:avLst/>
        </a:prstGeom>
        <a:solidFill>
          <a:schemeClr val="accent1">
            <a:shade val="80000"/>
            <a:alpha val="50000"/>
            <a:hueOff val="338286"/>
            <a:satOff val="0"/>
            <a:lumOff val="1693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6490577" y="3968229"/>
        <a:ext cx="2633294" cy="2413853"/>
      </dsp:txXfrm>
    </dsp:sp>
    <dsp:sp modelId="{D269A39D-7065-4C23-882E-3F74A52A0A45}">
      <dsp:nvSpPr>
        <dsp:cNvPr id="0" name=""/>
        <dsp:cNvSpPr/>
      </dsp:nvSpPr>
      <dsp:spPr>
        <a:xfrm>
          <a:off x="1981059" y="2834449"/>
          <a:ext cx="4388824" cy="4388824"/>
        </a:xfrm>
        <a:prstGeom prst="ellipse">
          <a:avLst/>
        </a:prstGeom>
        <a:solidFill>
          <a:schemeClr val="accent1">
            <a:shade val="80000"/>
            <a:alpha val="50000"/>
            <a:hueOff val="676571"/>
            <a:satOff val="0"/>
            <a:lumOff val="3387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2394340" y="3968229"/>
        <a:ext cx="2633294" cy="24138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E9638E-6575-4805-8B4E-ED3692EDBF78}">
      <dsp:nvSpPr>
        <dsp:cNvPr id="0" name=""/>
        <dsp:cNvSpPr/>
      </dsp:nvSpPr>
      <dsp:spPr>
        <a:xfrm>
          <a:off x="3090249" y="864223"/>
          <a:ext cx="7881861" cy="7881861"/>
        </a:xfrm>
        <a:prstGeom prst="pie">
          <a:avLst>
            <a:gd name="adj1" fmla="val 16200000"/>
            <a:gd name="adj2" fmla="val 180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7375542" y="2318614"/>
        <a:ext cx="2674202" cy="2627287"/>
      </dsp:txXfrm>
    </dsp:sp>
    <dsp:sp modelId="{3F390961-E287-43DC-AAC5-5DB04CB48AC9}">
      <dsp:nvSpPr>
        <dsp:cNvPr id="0" name=""/>
        <dsp:cNvSpPr/>
      </dsp:nvSpPr>
      <dsp:spPr>
        <a:xfrm>
          <a:off x="3075213" y="884416"/>
          <a:ext cx="7881861" cy="7881861"/>
        </a:xfrm>
        <a:prstGeom prst="pie">
          <a:avLst>
            <a:gd name="adj1" fmla="val 1800000"/>
            <a:gd name="adj2" fmla="val 9000000"/>
          </a:avLst>
        </a:prstGeom>
        <a:solidFill>
          <a:schemeClr val="accent1">
            <a:shade val="80000"/>
            <a:hueOff val="338286"/>
            <a:satOff val="0"/>
            <a:lumOff val="1693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5233342" y="5857495"/>
        <a:ext cx="3565603" cy="2439623"/>
      </dsp:txXfrm>
    </dsp:sp>
    <dsp:sp modelId="{D599DB02-AE53-4ECA-A87B-9C5010219983}">
      <dsp:nvSpPr>
        <dsp:cNvPr id="0" name=""/>
        <dsp:cNvSpPr/>
      </dsp:nvSpPr>
      <dsp:spPr>
        <a:xfrm>
          <a:off x="3058740" y="851469"/>
          <a:ext cx="7881861" cy="7881861"/>
        </a:xfrm>
        <a:prstGeom prst="pie">
          <a:avLst>
            <a:gd name="adj1" fmla="val 9000000"/>
            <a:gd name="adj2" fmla="val 16200000"/>
          </a:avLst>
        </a:prstGeom>
        <a:solidFill>
          <a:schemeClr val="accent1">
            <a:shade val="80000"/>
            <a:hueOff val="676571"/>
            <a:satOff val="0"/>
            <a:lumOff val="3387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3903225" y="2399692"/>
        <a:ext cx="2674202" cy="26272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80.png>
</file>

<file path=ppt/media/image39.png>
</file>

<file path=ppt/media/image4.jpeg>
</file>

<file path=ppt/media/image40.pn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jpe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1819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2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모든 </a:t>
            </a:r>
            <a:r>
              <a:rPr lang="en-US" altLang="ko-KR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대해 유의미한 차이를 보임</a:t>
            </a:r>
            <a:endParaRPr lang="en-US" altLang="ko-KR" sz="28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9371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725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98289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21092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94630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37455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4054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4396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1108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993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1866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9509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55112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0423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2125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1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13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내역서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사실 정보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사실 정보</a:t>
            </a:r>
          </a:p>
        </p:txBody>
      </p:sp>
      <p:sp>
        <p:nvSpPr>
          <p:cNvPr id="10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속성</a:t>
            </a:r>
          </a:p>
        </p:txBody>
      </p:sp>
      <p:sp>
        <p:nvSpPr>
          <p:cNvPr id="116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“멋진 인용구”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이미지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이미지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이미지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이미지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F7AFA-2C20-4775-8843-2C13113D5401}" type="datetimeFigureOut">
              <a:rPr lang="ko-KR" altLang="en-US" smtClean="0"/>
              <a:t>2020-07-17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1990987" y="13076008"/>
            <a:ext cx="389530" cy="379591"/>
          </a:xfrm>
        </p:spPr>
        <p:txBody>
          <a:bodyPr/>
          <a:lstStyle/>
          <a:p>
            <a:fld id="{7934E59C-177F-41A4-957B-B02602A0FD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308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23" name="저자 및 날짜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2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슬라이드 제목</a:t>
            </a:r>
          </a:p>
        </p:txBody>
      </p:sp>
      <p:sp>
        <p:nvSpPr>
          <p:cNvPr id="3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슬라이드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43" name="슬라이드 부제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44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61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6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섹션 제목</a:t>
            </a:r>
          </a:p>
        </p:txBody>
      </p:sp>
      <p:sp>
        <p:nvSpPr>
          <p:cNvPr id="7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80" name="슬라이드 부제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8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의제 제목</a:t>
            </a:r>
          </a:p>
        </p:txBody>
      </p:sp>
      <p:sp>
        <p:nvSpPr>
          <p:cNvPr id="89" name="의제 부제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의제 부제</a:t>
            </a:r>
          </a:p>
        </p:txBody>
      </p:sp>
      <p:sp>
        <p:nvSpPr>
          <p:cNvPr id="90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의제 주제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제목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4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2.xml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e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5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1.jp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8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jpeg"/><Relationship Id="rId4" Type="http://schemas.openxmlformats.org/officeDocument/2006/relationships/image" Target="../media/image49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eg"/><Relationship Id="rId5" Type="http://schemas.openxmlformats.org/officeDocument/2006/relationships/image" Target="../media/image49.jpeg"/><Relationship Id="rId4" Type="http://schemas.openxmlformats.org/officeDocument/2006/relationships/image" Target="../media/image20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eg"/><Relationship Id="rId5" Type="http://schemas.openxmlformats.org/officeDocument/2006/relationships/image" Target="../media/image49.jpe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eg"/><Relationship Id="rId5" Type="http://schemas.openxmlformats.org/officeDocument/2006/relationships/image" Target="../media/image49.jpeg"/><Relationship Id="rId4" Type="http://schemas.openxmlformats.org/officeDocument/2006/relationships/image" Target="../media/image57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eg"/><Relationship Id="rId5" Type="http://schemas.openxmlformats.org/officeDocument/2006/relationships/image" Target="../media/image49.jpeg"/><Relationship Id="rId4" Type="http://schemas.openxmlformats.org/officeDocument/2006/relationships/image" Target="../media/image60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eg"/><Relationship Id="rId5" Type="http://schemas.openxmlformats.org/officeDocument/2006/relationships/image" Target="../media/image49.jpeg"/><Relationship Id="rId4" Type="http://schemas.openxmlformats.org/officeDocument/2006/relationships/image" Target="../media/image62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jpeg"/><Relationship Id="rId4" Type="http://schemas.openxmlformats.org/officeDocument/2006/relationships/image" Target="../media/image49.jpe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eg"/><Relationship Id="rId5" Type="http://schemas.openxmlformats.org/officeDocument/2006/relationships/image" Target="../media/image49.jpeg"/><Relationship Id="rId4" Type="http://schemas.openxmlformats.org/officeDocument/2006/relationships/image" Target="../media/image65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jpeg"/><Relationship Id="rId4" Type="http://schemas.openxmlformats.org/officeDocument/2006/relationships/image" Target="../media/image49.jpe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jpeg"/><Relationship Id="rId4" Type="http://schemas.openxmlformats.org/officeDocument/2006/relationships/image" Target="../media/image49.jpe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1.png"/><Relationship Id="rId4" Type="http://schemas.openxmlformats.org/officeDocument/2006/relationships/image" Target="../media/image5.jpe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4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78.png"/><Relationship Id="rId4" Type="http://schemas.openxmlformats.org/officeDocument/2006/relationships/image" Target="../media/image77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2.png"/><Relationship Id="rId4" Type="http://schemas.openxmlformats.org/officeDocument/2006/relationships/image" Target="../media/image81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14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6.png"/><Relationship Id="rId4" Type="http://schemas.openxmlformats.org/officeDocument/2006/relationships/image" Target="../media/image85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8.png"/><Relationship Id="rId4" Type="http://schemas.openxmlformats.org/officeDocument/2006/relationships/image" Target="../media/image87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9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1.png"/><Relationship Id="rId4" Type="http://schemas.openxmlformats.org/officeDocument/2006/relationships/image" Target="../media/image5.jpe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5.pn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4.png"/><Relationship Id="rId5" Type="http://schemas.openxmlformats.org/officeDocument/2006/relationships/image" Target="../media/image93.png"/><Relationship Id="rId4" Type="http://schemas.openxmlformats.org/officeDocument/2006/relationships/image" Target="../media/image92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7.png"/><Relationship Id="rId4" Type="http://schemas.openxmlformats.org/officeDocument/2006/relationships/image" Target="../media/image5.jpe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9.png"/><Relationship Id="rId4" Type="http://schemas.openxmlformats.org/officeDocument/2006/relationships/image" Target="../media/image98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103.pn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2.png"/><Relationship Id="rId5" Type="http://schemas.openxmlformats.org/officeDocument/2006/relationships/image" Target="../media/image101.png"/><Relationship Id="rId4" Type="http://schemas.openxmlformats.org/officeDocument/2006/relationships/image" Target="../media/image100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107.png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6.png"/><Relationship Id="rId5" Type="http://schemas.openxmlformats.org/officeDocument/2006/relationships/image" Target="../media/image105.png"/><Relationship Id="rId4" Type="http://schemas.openxmlformats.org/officeDocument/2006/relationships/image" Target="../media/image10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현대제철 1고로 출선량 정상 회복 - 철강금속신문">
            <a:extLst>
              <a:ext uri="{FF2B5EF4-FFF2-40B4-BE49-F238E27FC236}">
                <a16:creationId xmlns:a16="http://schemas.microsoft.com/office/drawing/2014/main" id="{67524F25-CC89-44FE-A019-2FED35B38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5468" y="0"/>
            <a:ext cx="25094936" cy="15802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D86226-07B6-441D-8928-2DC0900B75BC}"/>
              </a:ext>
            </a:extLst>
          </p:cNvPr>
          <p:cNvSpPr/>
          <p:nvPr/>
        </p:nvSpPr>
        <p:spPr>
          <a:xfrm>
            <a:off x="-355469" y="0"/>
            <a:ext cx="25094937" cy="14153320"/>
          </a:xfrm>
          <a:prstGeom prst="rect">
            <a:avLst/>
          </a:prstGeom>
          <a:solidFill>
            <a:schemeClr val="tx1">
              <a:alpha val="64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A9FAFF-0B31-41FE-9091-F20EEF0A9F6D}"/>
              </a:ext>
            </a:extLst>
          </p:cNvPr>
          <p:cNvSpPr txBox="1"/>
          <p:nvPr/>
        </p:nvSpPr>
        <p:spPr>
          <a:xfrm>
            <a:off x="5040923" y="4377034"/>
            <a:ext cx="14302154" cy="35240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공장 내 철강 제품의 결로 발생 예측 모형 개발</a:t>
            </a:r>
            <a:endParaRPr lang="en-US" altLang="ko-KR" sz="4400" dirty="0">
              <a:solidFill>
                <a:schemeClr val="bg1"/>
              </a:solidFill>
              <a:latin typeface="Typo_SsangmunDong B" panose="02020803020101020101" pitchFamily="18" charset="-127"/>
              <a:ea typeface="Typo_SsangmunDong B" panose="02020803020101020101" pitchFamily="18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8800" dirty="0">
                <a:solidFill>
                  <a:srgbClr val="ABC2EB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공장 주변 정보 예측을 통한 실질적 결로 예방 방법론</a:t>
            </a:r>
            <a:endParaRPr lang="en-US" altLang="ko-KR" sz="8800" dirty="0">
              <a:solidFill>
                <a:srgbClr val="ABC2EB"/>
              </a:solidFill>
              <a:latin typeface="Typo_SsangmunDong B" panose="02020803020101020101" pitchFamily="18" charset="-127"/>
              <a:ea typeface="Typo_SsangmunDong B" panose="020208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EC1A10-5403-45B0-A2AB-676712CEBF2E}"/>
              </a:ext>
            </a:extLst>
          </p:cNvPr>
          <p:cNvSpPr txBox="1"/>
          <p:nvPr/>
        </p:nvSpPr>
        <p:spPr>
          <a:xfrm>
            <a:off x="1014046" y="2726801"/>
            <a:ext cx="22355909" cy="63555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altLang="ko-KR" sz="413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[        ]</a:t>
            </a:r>
            <a:endParaRPr lang="ko-KR" altLang="en-US" sz="413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E65AFA-7C0E-4CF9-BBEE-153A6307B7D6}"/>
              </a:ext>
            </a:extLst>
          </p:cNvPr>
          <p:cNvSpPr txBox="1"/>
          <p:nvPr/>
        </p:nvSpPr>
        <p:spPr>
          <a:xfrm>
            <a:off x="7303477" y="12285785"/>
            <a:ext cx="977704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dirty="0">
                <a:solidFill>
                  <a:srgbClr val="E6EDF9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초보각도기</a:t>
            </a:r>
            <a:r>
              <a:rPr lang="en-US" altLang="ko-KR" dirty="0">
                <a:solidFill>
                  <a:srgbClr val="E6EDF9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: </a:t>
            </a:r>
            <a:r>
              <a:rPr lang="ko-KR" altLang="en-US" dirty="0" err="1">
                <a:solidFill>
                  <a:srgbClr val="E6EDF9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최완식</a:t>
            </a:r>
            <a:r>
              <a:rPr lang="ko-KR" altLang="en-US" dirty="0">
                <a:solidFill>
                  <a:srgbClr val="E6EDF9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 </a:t>
            </a:r>
            <a:r>
              <a:rPr lang="ko-KR" altLang="en-US" dirty="0" err="1">
                <a:solidFill>
                  <a:srgbClr val="E6EDF9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박태형</a:t>
            </a:r>
            <a:r>
              <a:rPr lang="ko-KR" altLang="en-US" dirty="0">
                <a:solidFill>
                  <a:srgbClr val="E6EDF9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 박상욱</a:t>
            </a:r>
          </a:p>
        </p:txBody>
      </p:sp>
    </p:spTree>
    <p:extLst>
      <p:ext uri="{BB962C8B-B14F-4D97-AF65-F5344CB8AC3E}">
        <p14:creationId xmlns:p14="http://schemas.microsoft.com/office/powerpoint/2010/main" val="38824393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4517D322-AF3F-419D-8EFC-084487C12A5B}"/>
              </a:ext>
            </a:extLst>
          </p:cNvPr>
          <p:cNvSpPr/>
          <p:nvPr/>
        </p:nvSpPr>
        <p:spPr>
          <a:xfrm>
            <a:off x="20040180" y="4468854"/>
            <a:ext cx="5400000" cy="5400000"/>
          </a:xfrm>
          <a:prstGeom prst="ellipse">
            <a:avLst/>
          </a:prstGeom>
          <a:solidFill>
            <a:srgbClr val="0080C7">
              <a:alpha val="48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7CBED0-2327-4C42-BAE8-64F1E6F00F44}"/>
              </a:ext>
            </a:extLst>
          </p:cNvPr>
          <p:cNvSpPr txBox="1"/>
          <p:nvPr/>
        </p:nvSpPr>
        <p:spPr>
          <a:xfrm>
            <a:off x="10591201" y="5399139"/>
            <a:ext cx="13613344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115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2. </a:t>
            </a:r>
            <a:r>
              <a:rPr lang="ko-KR" altLang="en-US" sz="115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718DF11-F006-4EA3-BF9A-0A83CE24EA9D}"/>
              </a:ext>
            </a:extLst>
          </p:cNvPr>
          <p:cNvSpPr/>
          <p:nvPr/>
        </p:nvSpPr>
        <p:spPr>
          <a:xfrm>
            <a:off x="-1500553" y="1106959"/>
            <a:ext cx="7920000" cy="7920000"/>
          </a:xfrm>
          <a:prstGeom prst="ellipse">
            <a:avLst/>
          </a:prstGeom>
          <a:solidFill>
            <a:srgbClr val="226FAE">
              <a:alpha val="54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141F6FC-87FD-4014-A104-74779CECAC80}"/>
              </a:ext>
            </a:extLst>
          </p:cNvPr>
          <p:cNvSpPr/>
          <p:nvPr/>
        </p:nvSpPr>
        <p:spPr>
          <a:xfrm>
            <a:off x="-1500553" y="1106959"/>
            <a:ext cx="7920000" cy="7920000"/>
          </a:xfrm>
          <a:prstGeom prst="ellipse">
            <a:avLst/>
          </a:prstGeom>
          <a:blipFill dpi="0" rotWithShape="1">
            <a:blip r:embed="rId2">
              <a:alphaModFix amt="77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A5EFFD6-C158-48F6-8B19-2B45FD35F9EA}"/>
              </a:ext>
            </a:extLst>
          </p:cNvPr>
          <p:cNvSpPr/>
          <p:nvPr/>
        </p:nvSpPr>
        <p:spPr>
          <a:xfrm>
            <a:off x="2671201" y="6055631"/>
            <a:ext cx="6120000" cy="612000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054A468-EB39-426B-B916-06AB0B3725D0}"/>
              </a:ext>
            </a:extLst>
          </p:cNvPr>
          <p:cNvSpPr/>
          <p:nvPr/>
        </p:nvSpPr>
        <p:spPr>
          <a:xfrm>
            <a:off x="2671201" y="6022986"/>
            <a:ext cx="6120000" cy="6120000"/>
          </a:xfrm>
          <a:prstGeom prst="ellipse">
            <a:avLst/>
          </a:prstGeom>
          <a:blipFill dpi="0" rotWithShape="1">
            <a:blip r:embed="rId3">
              <a:alphaModFix amt="78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9765594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ECFFE29D-E480-4970-9CCD-6AB1FED890F6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1028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90B94709-A960-47A8-ADC0-0082080ADCD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24C2A8C-FF1C-48F2-B2D2-475D0EC586B9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57" name="Picture 2" descr="High Spirit, Harmony, Humanity">
            <a:extLst>
              <a:ext uri="{FF2B5EF4-FFF2-40B4-BE49-F238E27FC236}">
                <a16:creationId xmlns:a16="http://schemas.microsoft.com/office/drawing/2014/main" id="{089E1429-97F8-4A2A-82A9-669C8DF95B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EF37587-313F-43A7-BEB8-6B31F94F011D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00D6741-0782-4856-8B91-1563A285B2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622" y="2483269"/>
            <a:ext cx="22720116" cy="10716592"/>
          </a:xfrm>
          <a:prstGeom prst="rect">
            <a:avLst/>
          </a:prstGeom>
          <a:solidFill>
            <a:srgbClr val="0080C7">
              <a:alpha val="5000"/>
            </a:srgbClr>
          </a:solidFill>
          <a:ln>
            <a:noFill/>
          </a:ln>
        </p:spPr>
      </p:pic>
      <p:sp>
        <p:nvSpPr>
          <p:cNvPr id="52" name="직사각형 51">
            <a:extLst>
              <a:ext uri="{FF2B5EF4-FFF2-40B4-BE49-F238E27FC236}">
                <a16:creationId xmlns:a16="http://schemas.microsoft.com/office/drawing/2014/main" id="{A51FAC21-0A6D-4ECD-A3C1-5625459452E2}"/>
              </a:ext>
            </a:extLst>
          </p:cNvPr>
          <p:cNvSpPr/>
          <p:nvPr/>
        </p:nvSpPr>
        <p:spPr>
          <a:xfrm>
            <a:off x="865788" y="6400336"/>
            <a:ext cx="12947118" cy="4210514"/>
          </a:xfrm>
          <a:prstGeom prst="rect">
            <a:avLst/>
          </a:prstGeom>
          <a:solidFill>
            <a:srgbClr val="005E92">
              <a:alpha val="14000"/>
            </a:srgbClr>
          </a:solidFill>
          <a:ln w="762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5D05DB0-C606-4C77-AF2A-A64ECB085141}"/>
              </a:ext>
            </a:extLst>
          </p:cNvPr>
          <p:cNvSpPr/>
          <p:nvPr/>
        </p:nvSpPr>
        <p:spPr>
          <a:xfrm>
            <a:off x="7433218" y="3264499"/>
            <a:ext cx="6379688" cy="3135837"/>
          </a:xfrm>
          <a:prstGeom prst="rect">
            <a:avLst/>
          </a:prstGeom>
          <a:solidFill>
            <a:srgbClr val="005E92">
              <a:alpha val="14000"/>
            </a:srgbClr>
          </a:solidFill>
          <a:ln w="762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7BC8498A-5080-4702-B3E2-AB23DBCEAFB0}"/>
              </a:ext>
            </a:extLst>
          </p:cNvPr>
          <p:cNvSpPr/>
          <p:nvPr/>
        </p:nvSpPr>
        <p:spPr>
          <a:xfrm>
            <a:off x="7433218" y="10610850"/>
            <a:ext cx="6379688" cy="2161655"/>
          </a:xfrm>
          <a:prstGeom prst="rect">
            <a:avLst/>
          </a:prstGeom>
          <a:solidFill>
            <a:srgbClr val="005E92">
              <a:alpha val="14000"/>
            </a:srgbClr>
          </a:solidFill>
          <a:ln w="762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567D29F2-A17A-4A3D-9131-9735CD472687}"/>
              </a:ext>
            </a:extLst>
          </p:cNvPr>
          <p:cNvSpPr/>
          <p:nvPr/>
        </p:nvSpPr>
        <p:spPr>
          <a:xfrm>
            <a:off x="863378" y="3264499"/>
            <a:ext cx="6592956" cy="3135837"/>
          </a:xfrm>
          <a:prstGeom prst="rect">
            <a:avLst/>
          </a:prstGeom>
          <a:solidFill>
            <a:schemeClr val="accent5">
              <a:lumMod val="75000"/>
              <a:alpha val="14000"/>
            </a:schemeClr>
          </a:solidFill>
          <a:ln w="762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7305854-43FE-466E-BE2D-C5260D022192}"/>
              </a:ext>
            </a:extLst>
          </p:cNvPr>
          <p:cNvSpPr/>
          <p:nvPr/>
        </p:nvSpPr>
        <p:spPr>
          <a:xfrm>
            <a:off x="840262" y="10610850"/>
            <a:ext cx="6592956" cy="2092404"/>
          </a:xfrm>
          <a:prstGeom prst="rect">
            <a:avLst/>
          </a:prstGeom>
          <a:solidFill>
            <a:schemeClr val="accent5">
              <a:lumMod val="75000"/>
              <a:alpha val="14000"/>
            </a:schemeClr>
          </a:solidFill>
          <a:ln w="762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2589B3C1-0A33-44F2-BF58-9D699FF0D006}"/>
              </a:ext>
            </a:extLst>
          </p:cNvPr>
          <p:cNvSpPr/>
          <p:nvPr/>
        </p:nvSpPr>
        <p:spPr>
          <a:xfrm>
            <a:off x="13812906" y="3264499"/>
            <a:ext cx="6379688" cy="9438755"/>
          </a:xfrm>
          <a:prstGeom prst="rect">
            <a:avLst/>
          </a:prstGeom>
          <a:solidFill>
            <a:schemeClr val="accent3">
              <a:alpha val="14000"/>
            </a:schemeClr>
          </a:solidFill>
          <a:ln w="762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E1590D4D-446E-4F4D-94AC-48A2AA2F0E26}"/>
              </a:ext>
            </a:extLst>
          </p:cNvPr>
          <p:cNvSpPr/>
          <p:nvPr/>
        </p:nvSpPr>
        <p:spPr>
          <a:xfrm>
            <a:off x="20164658" y="3264499"/>
            <a:ext cx="3353554" cy="9438755"/>
          </a:xfrm>
          <a:prstGeom prst="rect">
            <a:avLst/>
          </a:prstGeom>
          <a:solidFill>
            <a:schemeClr val="accent4">
              <a:alpha val="14000"/>
            </a:schemeClr>
          </a:solidFill>
          <a:ln w="762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44B6146-B853-4641-B32F-B5176C954B80}"/>
              </a:ext>
            </a:extLst>
          </p:cNvPr>
          <p:cNvGrpSpPr/>
          <p:nvPr/>
        </p:nvGrpSpPr>
        <p:grpSpPr>
          <a:xfrm>
            <a:off x="926215" y="3382294"/>
            <a:ext cx="768928" cy="836732"/>
            <a:chOff x="863378" y="3325277"/>
            <a:chExt cx="768928" cy="836732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429BD661-4F4D-43C4-81BA-4DAFB0D0B2E9}"/>
                </a:ext>
              </a:extLst>
            </p:cNvPr>
            <p:cNvSpPr/>
            <p:nvPr/>
          </p:nvSpPr>
          <p:spPr>
            <a:xfrm>
              <a:off x="863378" y="3325277"/>
              <a:ext cx="768928" cy="836732"/>
            </a:xfrm>
            <a:prstGeom prst="ellipse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EFC39EE-4E99-423A-8E8A-372DC98D7236}"/>
                </a:ext>
              </a:extLst>
            </p:cNvPr>
            <p:cNvSpPr txBox="1"/>
            <p:nvPr/>
          </p:nvSpPr>
          <p:spPr>
            <a:xfrm>
              <a:off x="1008851" y="3478045"/>
              <a:ext cx="47798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1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8BD2A33A-3B48-4D34-A94D-39205611F899}"/>
              </a:ext>
            </a:extLst>
          </p:cNvPr>
          <p:cNvGrpSpPr/>
          <p:nvPr/>
        </p:nvGrpSpPr>
        <p:grpSpPr>
          <a:xfrm>
            <a:off x="7583648" y="3382294"/>
            <a:ext cx="768928" cy="836732"/>
            <a:chOff x="7621748" y="3229894"/>
            <a:chExt cx="768928" cy="836732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63242D8-FE25-4C57-9CCE-63B7B4CA3538}"/>
                </a:ext>
              </a:extLst>
            </p:cNvPr>
            <p:cNvSpPr/>
            <p:nvPr/>
          </p:nvSpPr>
          <p:spPr>
            <a:xfrm>
              <a:off x="7621748" y="3229894"/>
              <a:ext cx="768928" cy="836732"/>
            </a:xfrm>
            <a:prstGeom prst="ellipse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8BD4A7F-5384-4320-BC98-90A9DC085CE0}"/>
                </a:ext>
              </a:extLst>
            </p:cNvPr>
            <p:cNvSpPr txBox="1"/>
            <p:nvPr/>
          </p:nvSpPr>
          <p:spPr>
            <a:xfrm>
              <a:off x="7767221" y="3340483"/>
              <a:ext cx="47798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2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sp>
        <p:nvSpPr>
          <p:cNvPr id="33" name="타원 32">
            <a:extLst>
              <a:ext uri="{FF2B5EF4-FFF2-40B4-BE49-F238E27FC236}">
                <a16:creationId xmlns:a16="http://schemas.microsoft.com/office/drawing/2014/main" id="{0CCE8FA0-BA43-400C-9AEE-9A842E172057}"/>
              </a:ext>
            </a:extLst>
          </p:cNvPr>
          <p:cNvSpPr/>
          <p:nvPr/>
        </p:nvSpPr>
        <p:spPr>
          <a:xfrm>
            <a:off x="13942898" y="3382294"/>
            <a:ext cx="768928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highlight>
                <a:srgbClr val="808080"/>
              </a:highlight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A9E886C-8DA3-43FA-A4A9-68FB4D2E3392}"/>
              </a:ext>
            </a:extLst>
          </p:cNvPr>
          <p:cNvSpPr txBox="1"/>
          <p:nvPr/>
        </p:nvSpPr>
        <p:spPr>
          <a:xfrm>
            <a:off x="14088371" y="3492883"/>
            <a:ext cx="47798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kumimoji="1" lang="en-US" altLang="ko-KR" sz="40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3</a:t>
            </a:r>
            <a:endParaRPr kumimoji="1" lang="ko-KR" altLang="en-US" sz="4000" dirty="0">
              <a:latin typeface="Typo_SsangmunDong B" panose="02020803020101020101" pitchFamily="18" charset="-127"/>
              <a:ea typeface="Typo_SsangmunDong B" panose="02020803020101020101" pitchFamily="18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3AB63EE-7D12-416B-972A-E5F17EE1C0B1}"/>
              </a:ext>
            </a:extLst>
          </p:cNvPr>
          <p:cNvGrpSpPr/>
          <p:nvPr/>
        </p:nvGrpSpPr>
        <p:grpSpPr>
          <a:xfrm>
            <a:off x="20270525" y="3382294"/>
            <a:ext cx="745986" cy="836732"/>
            <a:chOff x="20270525" y="3220277"/>
            <a:chExt cx="745986" cy="836732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FD7D1D51-2732-4B47-8353-44069D0573E2}"/>
                </a:ext>
              </a:extLst>
            </p:cNvPr>
            <p:cNvSpPr/>
            <p:nvPr/>
          </p:nvSpPr>
          <p:spPr>
            <a:xfrm>
              <a:off x="20270525" y="3220277"/>
              <a:ext cx="745986" cy="836732"/>
            </a:xfrm>
            <a:prstGeom prst="ellipse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ED28967-264A-4AB7-BE57-1560CD72BFC8}"/>
                </a:ext>
              </a:extLst>
            </p:cNvPr>
            <p:cNvSpPr txBox="1"/>
            <p:nvPr/>
          </p:nvSpPr>
          <p:spPr>
            <a:xfrm>
              <a:off x="20415998" y="3330866"/>
              <a:ext cx="463721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4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sp>
        <p:nvSpPr>
          <p:cNvPr id="38" name="1.1 결로란?">
            <a:extLst>
              <a:ext uri="{FF2B5EF4-FFF2-40B4-BE49-F238E27FC236}">
                <a16:creationId xmlns:a16="http://schemas.microsoft.com/office/drawing/2014/main" id="{E28BD953-760A-42AE-87AD-8101ABA27439}"/>
              </a:ext>
            </a:extLst>
          </p:cNvPr>
          <p:cNvSpPr txBox="1"/>
          <p:nvPr/>
        </p:nvSpPr>
        <p:spPr>
          <a:xfrm>
            <a:off x="8278804" y="807228"/>
            <a:ext cx="7578998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데이터셋 제작 프로세스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0143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9BAC68BA-4B82-4050-8A0E-2DFCA0D4E9E0}"/>
              </a:ext>
            </a:extLst>
          </p:cNvPr>
          <p:cNvSpPr/>
          <p:nvPr/>
        </p:nvSpPr>
        <p:spPr>
          <a:xfrm>
            <a:off x="854765" y="3317761"/>
            <a:ext cx="891788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C5BCA34-0312-4D9F-8711-C0963A8DAF2A}"/>
              </a:ext>
            </a:extLst>
          </p:cNvPr>
          <p:cNvSpPr/>
          <p:nvPr/>
        </p:nvSpPr>
        <p:spPr>
          <a:xfrm>
            <a:off x="10210800" y="3317760"/>
            <a:ext cx="13339481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B59DA93-31DD-4411-BA33-B6D70AAA7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8057" y="5166800"/>
            <a:ext cx="6591300" cy="6937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0DA2163E-0629-498F-9B8F-20D2C613DF51}"/>
              </a:ext>
            </a:extLst>
          </p:cNvPr>
          <p:cNvSpPr/>
          <p:nvPr/>
        </p:nvSpPr>
        <p:spPr>
          <a:xfrm>
            <a:off x="11671124" y="6286803"/>
            <a:ext cx="1041883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1. train &amp; test</a:t>
            </a:r>
            <a:r>
              <a:rPr lang="ko-KR" altLang="en-US" sz="44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데이터 구조 변경</a:t>
            </a:r>
            <a:endParaRPr lang="en-US" altLang="ko-KR" sz="44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44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2. </a:t>
            </a:r>
            <a:r>
              <a:rPr lang="ko-KR" altLang="en-US" sz="44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결측치</a:t>
            </a:r>
            <a:r>
              <a:rPr lang="ko-KR" altLang="en-US" sz="44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처리</a:t>
            </a:r>
            <a:endParaRPr lang="en-US" altLang="ko-KR" sz="44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44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3. EDA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2ECE8EB-023C-4125-9AF1-FA55F2875DFC}"/>
              </a:ext>
            </a:extLst>
          </p:cNvPr>
          <p:cNvSpPr/>
          <p:nvPr/>
        </p:nvSpPr>
        <p:spPr>
          <a:xfrm>
            <a:off x="854765" y="3318367"/>
            <a:ext cx="8917885" cy="910733"/>
          </a:xfrm>
          <a:prstGeom prst="rect">
            <a:avLst/>
          </a:prstGeom>
          <a:solidFill>
            <a:srgbClr val="E4E4E4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B921A8-7396-4A8E-BAA8-F02F8C74D909}"/>
              </a:ext>
            </a:extLst>
          </p:cNvPr>
          <p:cNvSpPr txBox="1"/>
          <p:nvPr/>
        </p:nvSpPr>
        <p:spPr>
          <a:xfrm>
            <a:off x="3580157" y="3505200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프로세스 흐름도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C45FEDA-04B3-45CA-8DB4-14C6A0275D54}"/>
              </a:ext>
            </a:extLst>
          </p:cNvPr>
          <p:cNvSpPr/>
          <p:nvPr/>
        </p:nvSpPr>
        <p:spPr>
          <a:xfrm>
            <a:off x="10210800" y="3318366"/>
            <a:ext cx="13339481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2679868-3D40-43DE-9E69-79B133C18CD9}"/>
              </a:ext>
            </a:extLst>
          </p:cNvPr>
          <p:cNvSpPr txBox="1"/>
          <p:nvPr/>
        </p:nvSpPr>
        <p:spPr>
          <a:xfrm>
            <a:off x="15146990" y="3524249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목적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C6CFB3-A8C9-4B8E-91AE-A16E47B2EECE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개요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1CEE8F3-DE27-4DE5-865B-D396475D83EF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19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486F95E2-1AE6-4AB6-99EF-0E7C6FE1D0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EBDFB78-83E8-4E3A-89DB-C5D96DA3DC9B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34300CF2-FECC-49FA-9ED8-0C81D9400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194FAF4-F748-4F63-8A0E-BB935C40C549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23" name="1.1 결로란?">
            <a:extLst>
              <a:ext uri="{FF2B5EF4-FFF2-40B4-BE49-F238E27FC236}">
                <a16:creationId xmlns:a16="http://schemas.microsoft.com/office/drawing/2014/main" id="{3A8A8F86-5301-4595-BCC1-57FBC50A1F3D}"/>
              </a:ext>
            </a:extLst>
          </p:cNvPr>
          <p:cNvSpPr txBox="1"/>
          <p:nvPr/>
        </p:nvSpPr>
        <p:spPr>
          <a:xfrm>
            <a:off x="8278804" y="807228"/>
            <a:ext cx="853118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2</a:t>
            </a:r>
            <a:r>
              <a:rPr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ko-KR" altLang="en-US" dirty="0">
                <a:solidFill>
                  <a:schemeClr val="bg1"/>
                </a:solidFill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</a:rPr>
              <a:t>전처리</a:t>
            </a:r>
            <a:r>
              <a:rPr lang="en-US" dirty="0">
                <a:solidFill>
                  <a:schemeClr val="bg1"/>
                </a:solidFill>
              </a:rPr>
              <a:t> &amp; EDA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23993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C261F25-6E79-478A-99F0-3B5FCB8CC7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776801"/>
              </p:ext>
            </p:extLst>
          </p:nvPr>
        </p:nvGraphicFramePr>
        <p:xfrm>
          <a:off x="2296192" y="5227301"/>
          <a:ext cx="8943627" cy="2499360"/>
        </p:xfrm>
        <a:graphic>
          <a:graphicData uri="http://schemas.openxmlformats.org/drawingml/2006/table">
            <a:tbl>
              <a:tblPr/>
              <a:tblGrid>
                <a:gridCol w="2981209">
                  <a:extLst>
                    <a:ext uri="{9D8B030D-6E8A-4147-A177-3AD203B41FA5}">
                      <a16:colId xmlns:a16="http://schemas.microsoft.com/office/drawing/2014/main" val="2611783932"/>
                    </a:ext>
                  </a:extLst>
                </a:gridCol>
                <a:gridCol w="2981209">
                  <a:extLst>
                    <a:ext uri="{9D8B030D-6E8A-4147-A177-3AD203B41FA5}">
                      <a16:colId xmlns:a16="http://schemas.microsoft.com/office/drawing/2014/main" val="1730318708"/>
                    </a:ext>
                  </a:extLst>
                </a:gridCol>
                <a:gridCol w="2981209">
                  <a:extLst>
                    <a:ext uri="{9D8B030D-6E8A-4147-A177-3AD203B41FA5}">
                      <a16:colId xmlns:a16="http://schemas.microsoft.com/office/drawing/2014/main" val="1076837299"/>
                    </a:ext>
                  </a:extLst>
                </a:gridCol>
              </a:tblGrid>
              <a:tr h="542925">
                <a:tc>
                  <a:txBody>
                    <a:bodyPr/>
                    <a:lstStyle/>
                    <a:p>
                      <a:pPr algn="ctr"/>
                      <a:endParaRPr lang="en-US" sz="3200" b="1" dirty="0">
                        <a:effectLst/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true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percent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87696408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loc1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200" dirty="0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275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600" dirty="0">
                          <a:effectLst/>
                          <a:latin typeface="넥슨Lv2고딕 Bold" panose="00000800000000000000" pitchFamily="2" charset="-127"/>
                          <a:ea typeface="넥슨Lv2고딕 Bold" panose="00000800000000000000" pitchFamily="2" charset="-127"/>
                        </a:rPr>
                        <a:t>0.48 %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25365804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loc2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200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487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600" dirty="0">
                          <a:effectLst/>
                          <a:latin typeface="넥슨Lv2고딕 Bold" panose="00000800000000000000" pitchFamily="2" charset="-127"/>
                          <a:ea typeface="넥슨Lv2고딕 Bold" panose="00000800000000000000" pitchFamily="2" charset="-127"/>
                        </a:rPr>
                        <a:t>0.83 %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0793477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loc3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200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645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600" dirty="0">
                          <a:effectLst/>
                          <a:latin typeface="넥슨Lv2고딕 Bold" panose="00000800000000000000" pitchFamily="2" charset="-127"/>
                          <a:ea typeface="넥슨Lv2고딕 Bold" panose="00000800000000000000" pitchFamily="2" charset="-127"/>
                        </a:rPr>
                        <a:t>1.10 %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149958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693B80BE-656D-40A7-ABE5-458FB431B1DD}"/>
              </a:ext>
            </a:extLst>
          </p:cNvPr>
          <p:cNvSpPr txBox="1"/>
          <p:nvPr/>
        </p:nvSpPr>
        <p:spPr>
          <a:xfrm>
            <a:off x="854765" y="2343905"/>
            <a:ext cx="534725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데이터 소개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92706494-6457-4EC8-A36B-C06529A5BF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1339036"/>
              </p:ext>
            </p:extLst>
          </p:nvPr>
        </p:nvGraphicFramePr>
        <p:xfrm>
          <a:off x="2296193" y="9792437"/>
          <a:ext cx="8943627" cy="2499360"/>
        </p:xfrm>
        <a:graphic>
          <a:graphicData uri="http://schemas.openxmlformats.org/drawingml/2006/table">
            <a:tbl>
              <a:tblPr/>
              <a:tblGrid>
                <a:gridCol w="2981209">
                  <a:extLst>
                    <a:ext uri="{9D8B030D-6E8A-4147-A177-3AD203B41FA5}">
                      <a16:colId xmlns:a16="http://schemas.microsoft.com/office/drawing/2014/main" val="2611783932"/>
                    </a:ext>
                  </a:extLst>
                </a:gridCol>
                <a:gridCol w="2981209">
                  <a:extLst>
                    <a:ext uri="{9D8B030D-6E8A-4147-A177-3AD203B41FA5}">
                      <a16:colId xmlns:a16="http://schemas.microsoft.com/office/drawing/2014/main" val="1730318708"/>
                    </a:ext>
                  </a:extLst>
                </a:gridCol>
                <a:gridCol w="2981209">
                  <a:extLst>
                    <a:ext uri="{9D8B030D-6E8A-4147-A177-3AD203B41FA5}">
                      <a16:colId xmlns:a16="http://schemas.microsoft.com/office/drawing/2014/main" val="1076837299"/>
                    </a:ext>
                  </a:extLst>
                </a:gridCol>
              </a:tblGrid>
              <a:tr h="542925">
                <a:tc>
                  <a:txBody>
                    <a:bodyPr/>
                    <a:lstStyle/>
                    <a:p>
                      <a:pPr algn="ctr"/>
                      <a:endParaRPr lang="en-US" sz="3200" b="1" dirty="0">
                        <a:effectLst/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true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percent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87696408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loc1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200" dirty="0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277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600" dirty="0">
                          <a:effectLst/>
                          <a:latin typeface="넥슨Lv2고딕 Bold" panose="00000800000000000000" pitchFamily="2" charset="-127"/>
                          <a:ea typeface="넥슨Lv2고딕 Bold" panose="00000800000000000000" pitchFamily="2" charset="-127"/>
                        </a:rPr>
                        <a:t>0.47 %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25365804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loc2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200" dirty="0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277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600" dirty="0">
                          <a:effectLst/>
                          <a:latin typeface="넥슨Lv2고딕 Bold" panose="00000800000000000000" pitchFamily="2" charset="-127"/>
                          <a:ea typeface="넥슨Lv2고딕 Bold" panose="00000800000000000000" pitchFamily="2" charset="-127"/>
                        </a:rPr>
                        <a:t>0.47 %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0793477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dirty="0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loc3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200" dirty="0">
                          <a:effectLst/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44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600" dirty="0">
                          <a:effectLst/>
                          <a:latin typeface="넥슨Lv2고딕 Bold" panose="00000800000000000000" pitchFamily="2" charset="-127"/>
                          <a:ea typeface="넥슨Lv2고딕 Bold" panose="00000800000000000000" pitchFamily="2" charset="-127"/>
                        </a:rPr>
                        <a:t>0.075 %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1499587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E1628674-0F21-464B-9B38-7922AB2ABB21}"/>
              </a:ext>
            </a:extLst>
          </p:cNvPr>
          <p:cNvSpPr/>
          <p:nvPr/>
        </p:nvSpPr>
        <p:spPr>
          <a:xfrm>
            <a:off x="854766" y="3310783"/>
            <a:ext cx="22674470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E61AFC3-90C4-44E1-8F64-745353B8646B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18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7D45FA04-DEC1-4AED-9FA3-B228F841CF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9842FA94-EC66-465B-BEB3-7D4AEB3C6CA7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0" name="Picture 2" descr="High Spirit, Harmony, Humanity">
            <a:extLst>
              <a:ext uri="{FF2B5EF4-FFF2-40B4-BE49-F238E27FC236}">
                <a16:creationId xmlns:a16="http://schemas.microsoft.com/office/drawing/2014/main" id="{8560C979-C7D7-457D-9A81-33BBAD15D8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9CECC5F-7BFB-4F51-B875-AB13EAA2CCA6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22" name="1.1 결로란?">
            <a:extLst>
              <a:ext uri="{FF2B5EF4-FFF2-40B4-BE49-F238E27FC236}">
                <a16:creationId xmlns:a16="http://schemas.microsoft.com/office/drawing/2014/main" id="{B8AB22BD-F543-44C9-8C2E-E9A4E952A205}"/>
              </a:ext>
            </a:extLst>
          </p:cNvPr>
          <p:cNvSpPr txBox="1"/>
          <p:nvPr/>
        </p:nvSpPr>
        <p:spPr>
          <a:xfrm>
            <a:off x="8278804" y="807228"/>
            <a:ext cx="853118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2</a:t>
            </a:r>
            <a:r>
              <a:rPr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ko-KR" altLang="en-US" dirty="0">
                <a:solidFill>
                  <a:schemeClr val="bg1"/>
                </a:solidFill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</a:rPr>
              <a:t>전처리</a:t>
            </a:r>
            <a:r>
              <a:rPr lang="en-US" dirty="0">
                <a:solidFill>
                  <a:schemeClr val="bg1"/>
                </a:solidFill>
              </a:rPr>
              <a:t> &amp; EDA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BE32CD-0D7F-4127-A1B2-156C462D1C0A}"/>
              </a:ext>
            </a:extLst>
          </p:cNvPr>
          <p:cNvSpPr txBox="1"/>
          <p:nvPr/>
        </p:nvSpPr>
        <p:spPr>
          <a:xfrm>
            <a:off x="1478192" y="3752591"/>
            <a:ext cx="10412289" cy="1184940"/>
          </a:xfrm>
          <a:prstGeom prst="rect">
            <a:avLst/>
          </a:prstGeom>
          <a:noFill/>
        </p:spPr>
        <p:txBody>
          <a:bodyPr wrap="square" lIns="0" tIns="0" rIns="0" bIns="0" numCol="1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plant1_train (n=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58749)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32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     </a:t>
            </a:r>
            <a:r>
              <a:rPr lang="ko-KR" altLang="en-US" sz="32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각 </a:t>
            </a:r>
            <a:r>
              <a:rPr lang="ko-KR" altLang="en-US" sz="32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센서별</a:t>
            </a:r>
            <a:r>
              <a:rPr lang="ko-KR" altLang="en-US" sz="32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결로 수</a:t>
            </a:r>
            <a:endParaRPr lang="en-US" altLang="ko-KR" sz="32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309E2CB-698B-4741-9F74-AE8D726E3CD9}"/>
              </a:ext>
            </a:extLst>
          </p:cNvPr>
          <p:cNvSpPr/>
          <p:nvPr/>
        </p:nvSpPr>
        <p:spPr>
          <a:xfrm>
            <a:off x="1325792" y="8200870"/>
            <a:ext cx="10066108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plant2_train (n= 58792)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32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     </a:t>
            </a:r>
            <a:r>
              <a:rPr lang="ko-KR" altLang="en-US" sz="32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각 </a:t>
            </a:r>
            <a:r>
              <a:rPr lang="ko-KR" altLang="en-US" sz="32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센서별</a:t>
            </a:r>
            <a:r>
              <a:rPr lang="ko-KR" altLang="en-US" sz="32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결로 수</a:t>
            </a:r>
            <a:endParaRPr lang="en-US" altLang="ko-KR" sz="32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4D520E4-F019-4A80-8DAC-3CA1CBD77BB2}"/>
              </a:ext>
            </a:extLst>
          </p:cNvPr>
          <p:cNvSpPr/>
          <p:nvPr/>
        </p:nvSpPr>
        <p:spPr>
          <a:xfrm>
            <a:off x="13662647" y="7385262"/>
            <a:ext cx="86487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6000" dirty="0">
                <a:solidFill>
                  <a:srgbClr val="FF00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매우 불균형한 데이터</a:t>
            </a:r>
            <a:br>
              <a:rPr lang="en-US" altLang="ko-KR" sz="6000" dirty="0">
                <a:solidFill>
                  <a:srgbClr val="FF0000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매우 적은 수의 결로가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존재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특히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2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)</a:t>
            </a:r>
            <a:endParaRPr lang="en-US" altLang="ko-KR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514095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B0B7BEE-6168-4579-8FDB-C085A82457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0297466"/>
              </p:ext>
            </p:extLst>
          </p:nvPr>
        </p:nvGraphicFramePr>
        <p:xfrm>
          <a:off x="1353312" y="6506862"/>
          <a:ext cx="21692616" cy="2616101"/>
        </p:xfrm>
        <a:graphic>
          <a:graphicData uri="http://schemas.openxmlformats.org/drawingml/2006/table">
            <a:tbl>
              <a:tblPr/>
              <a:tblGrid>
                <a:gridCol w="2036280">
                  <a:extLst>
                    <a:ext uri="{9D8B030D-6E8A-4147-A177-3AD203B41FA5}">
                      <a16:colId xmlns:a16="http://schemas.microsoft.com/office/drawing/2014/main" val="429936619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2026742609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1485499886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3282023114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1934358470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218890156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2722044250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2111037214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1665333044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2256343952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2869982870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2377330022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1890863625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3261389578"/>
                    </a:ext>
                  </a:extLst>
                </a:gridCol>
                <a:gridCol w="1404024">
                  <a:extLst>
                    <a:ext uri="{9D8B030D-6E8A-4147-A177-3AD203B41FA5}">
                      <a16:colId xmlns:a16="http://schemas.microsoft.com/office/drawing/2014/main" val="3807287189"/>
                    </a:ext>
                  </a:extLst>
                </a:gridCol>
              </a:tblGrid>
              <a:tr h="15393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 err="1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mea_ddhr</a:t>
                      </a:r>
                      <a:endParaRPr lang="en-US" sz="28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TI L1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넥슨Lv2고딕" panose="00000500000000000000" pitchFamily="2" charset="-127"/>
                          <a:ea typeface="넥슨Lv2고딕" panose="00000500000000000000" pitchFamily="2" charset="-127"/>
                          <a:cs typeface="+mn-cs"/>
                          <a:sym typeface="Helvetica Neue"/>
                        </a:rPr>
                        <a:t>HI L1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넥슨Lv2고딕" panose="00000500000000000000" pitchFamily="2" charset="-127"/>
                          <a:ea typeface="넥슨Lv2고딕" panose="00000500000000000000" pitchFamily="2" charset="-127"/>
                          <a:cs typeface="+mn-cs"/>
                          <a:sym typeface="Helvetica Neue"/>
                        </a:rPr>
                        <a:t>TC L1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TI L2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넥슨Lv2고딕" panose="00000500000000000000" pitchFamily="2" charset="-127"/>
                          <a:ea typeface="넥슨Lv2고딕" panose="00000500000000000000" pitchFamily="2" charset="-127"/>
                          <a:cs typeface="+mn-cs"/>
                          <a:sym typeface="Helvetica Neue"/>
                        </a:rPr>
                        <a:t>HI L2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넥슨Lv2고딕" panose="00000500000000000000" pitchFamily="2" charset="-127"/>
                          <a:ea typeface="넥슨Lv2고딕" panose="00000500000000000000" pitchFamily="2" charset="-127"/>
                          <a:cs typeface="+mn-cs"/>
                          <a:sym typeface="Helvetica Neue"/>
                        </a:rPr>
                        <a:t>TC L2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TI L3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넥슨Lv2고딕" panose="00000500000000000000" pitchFamily="2" charset="-127"/>
                          <a:ea typeface="넥슨Lv2고딕" panose="00000500000000000000" pitchFamily="2" charset="-127"/>
                          <a:cs typeface="+mn-cs"/>
                          <a:sym typeface="Helvetica Neue"/>
                        </a:rPr>
                        <a:t>HI L3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넥슨Lv2고딕" panose="00000500000000000000" pitchFamily="2" charset="-127"/>
                          <a:ea typeface="넥슨Lv2고딕" panose="00000500000000000000" pitchFamily="2" charset="-127"/>
                          <a:cs typeface="+mn-cs"/>
                          <a:sym typeface="Helvetica Neue"/>
                        </a:rPr>
                        <a:t>TC L3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HO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 err="1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cond</a:t>
                      </a:r>
                      <a:endParaRPr lang="en-US" sz="28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  <a:p>
                      <a:pPr algn="ctr" fontAlgn="ctr"/>
                      <a:r>
                        <a:rPr lang="en-US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L1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 err="1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cond</a:t>
                      </a:r>
                      <a:endParaRPr lang="en-US" sz="28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  <a:p>
                      <a:pPr algn="ctr" fontAlgn="ctr"/>
                      <a:r>
                        <a:rPr lang="en-US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L2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 err="1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cond</a:t>
                      </a:r>
                      <a:endParaRPr lang="en-US" sz="28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  <a:p>
                      <a:pPr algn="ctr" fontAlgn="ctr"/>
                      <a:r>
                        <a:rPr lang="en-US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L3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8889043"/>
                  </a:ext>
                </a:extLst>
              </a:tr>
              <a:tr h="1076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2016-04-01 0:00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24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23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32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42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34725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168C7D1-7FA0-4696-A6B6-C13F9843024D}"/>
              </a:ext>
            </a:extLst>
          </p:cNvPr>
          <p:cNvSpPr txBox="1"/>
          <p:nvPr/>
        </p:nvSpPr>
        <p:spPr>
          <a:xfrm>
            <a:off x="1345692" y="3431890"/>
            <a:ext cx="21692616" cy="21544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관측시간 기준으로 제공된 데이터에서는 </a:t>
            </a:r>
            <a:r>
              <a:rPr lang="ko-KR" altLang="en-US" sz="4000" u="sng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직관적으로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b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어느 센서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(loc)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에서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결로가 발생했는지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혹은 어느 센서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(loc)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가 </a:t>
            </a:r>
            <a:r>
              <a:rPr lang="ko-KR" altLang="en-US" sz="40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결측치를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갖고 있는지 판단하기 어려움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관측시간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(plant),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센서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(loc)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을 기준으로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train,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test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데이터 구조를 모두 바꿈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63362B14-66F4-4902-A58D-2A75DB883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177477"/>
              </p:ext>
            </p:extLst>
          </p:nvPr>
        </p:nvGraphicFramePr>
        <p:xfrm>
          <a:off x="1345690" y="9937206"/>
          <a:ext cx="21692619" cy="3282815"/>
        </p:xfrm>
        <a:graphic>
          <a:graphicData uri="http://schemas.openxmlformats.org/drawingml/2006/table">
            <a:tbl>
              <a:tblPr/>
              <a:tblGrid>
                <a:gridCol w="4072555">
                  <a:extLst>
                    <a:ext uri="{9D8B030D-6E8A-4147-A177-3AD203B41FA5}">
                      <a16:colId xmlns:a16="http://schemas.microsoft.com/office/drawing/2014/main" val="1282467568"/>
                    </a:ext>
                  </a:extLst>
                </a:gridCol>
                <a:gridCol w="2202508">
                  <a:extLst>
                    <a:ext uri="{9D8B030D-6E8A-4147-A177-3AD203B41FA5}">
                      <a16:colId xmlns:a16="http://schemas.microsoft.com/office/drawing/2014/main" val="1149543397"/>
                    </a:ext>
                  </a:extLst>
                </a:gridCol>
                <a:gridCol w="2202508">
                  <a:extLst>
                    <a:ext uri="{9D8B030D-6E8A-4147-A177-3AD203B41FA5}">
                      <a16:colId xmlns:a16="http://schemas.microsoft.com/office/drawing/2014/main" val="572184141"/>
                    </a:ext>
                  </a:extLst>
                </a:gridCol>
                <a:gridCol w="2202508">
                  <a:extLst>
                    <a:ext uri="{9D8B030D-6E8A-4147-A177-3AD203B41FA5}">
                      <a16:colId xmlns:a16="http://schemas.microsoft.com/office/drawing/2014/main" val="2647420713"/>
                    </a:ext>
                  </a:extLst>
                </a:gridCol>
                <a:gridCol w="2202508">
                  <a:extLst>
                    <a:ext uri="{9D8B030D-6E8A-4147-A177-3AD203B41FA5}">
                      <a16:colId xmlns:a16="http://schemas.microsoft.com/office/drawing/2014/main" val="2623806192"/>
                    </a:ext>
                  </a:extLst>
                </a:gridCol>
                <a:gridCol w="2202508">
                  <a:extLst>
                    <a:ext uri="{9D8B030D-6E8A-4147-A177-3AD203B41FA5}">
                      <a16:colId xmlns:a16="http://schemas.microsoft.com/office/drawing/2014/main" val="2359382977"/>
                    </a:ext>
                  </a:extLst>
                </a:gridCol>
                <a:gridCol w="2202508">
                  <a:extLst>
                    <a:ext uri="{9D8B030D-6E8A-4147-A177-3AD203B41FA5}">
                      <a16:colId xmlns:a16="http://schemas.microsoft.com/office/drawing/2014/main" val="2688815690"/>
                    </a:ext>
                  </a:extLst>
                </a:gridCol>
                <a:gridCol w="2202508">
                  <a:extLst>
                    <a:ext uri="{9D8B030D-6E8A-4147-A177-3AD203B41FA5}">
                      <a16:colId xmlns:a16="http://schemas.microsoft.com/office/drawing/2014/main" val="1570180602"/>
                    </a:ext>
                  </a:extLst>
                </a:gridCol>
                <a:gridCol w="2202508">
                  <a:extLst>
                    <a:ext uri="{9D8B030D-6E8A-4147-A177-3AD203B41FA5}">
                      <a16:colId xmlns:a16="http://schemas.microsoft.com/office/drawing/2014/main" val="819864844"/>
                    </a:ext>
                  </a:extLst>
                </a:gridCol>
              </a:tblGrid>
              <a:tr h="11191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mea_ddhr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plant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loc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tem_in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hum_in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tem_coil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tem_out_loc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hum_out_loc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cond_loc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9821120"/>
                  </a:ext>
                </a:extLst>
              </a:tr>
              <a:tr h="7212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2016-04-01 0:00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16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24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9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42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3234978"/>
                  </a:ext>
                </a:extLst>
              </a:tr>
              <a:tr h="7212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2016-04-01 0:00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23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9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42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A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A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140907"/>
                  </a:ext>
                </a:extLst>
              </a:tr>
              <a:tr h="7212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2016-04-01 0:00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3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13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32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10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9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42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9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962709"/>
                  </a:ext>
                </a:extLst>
              </a:tr>
            </a:tbl>
          </a:graphicData>
        </a:graphic>
      </p:graphicFrame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5C951466-0214-4534-A2D5-E4E4C022F643}"/>
              </a:ext>
            </a:extLst>
          </p:cNvPr>
          <p:cNvSpPr/>
          <p:nvPr/>
        </p:nvSpPr>
        <p:spPr>
          <a:xfrm rot="5400000">
            <a:off x="11931874" y="8922283"/>
            <a:ext cx="520252" cy="1209156"/>
          </a:xfrm>
          <a:prstGeom prst="rightArrow">
            <a:avLst/>
          </a:prstGeom>
          <a:solidFill>
            <a:srgbClr val="0080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184FC37-9A2E-47B1-B860-78AE7F506CAD}"/>
              </a:ext>
            </a:extLst>
          </p:cNvPr>
          <p:cNvSpPr/>
          <p:nvPr/>
        </p:nvSpPr>
        <p:spPr>
          <a:xfrm>
            <a:off x="854765" y="3190859"/>
            <a:ext cx="22674470" cy="2636498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EF242B4-A66C-4860-8A0C-7BB0A2CA881C}"/>
              </a:ext>
            </a:extLst>
          </p:cNvPr>
          <p:cNvSpPr/>
          <p:nvPr/>
        </p:nvSpPr>
        <p:spPr>
          <a:xfrm>
            <a:off x="852536" y="6039363"/>
            <a:ext cx="22674470" cy="7473774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D82BE8-1CA2-450F-A8BC-9B5A7F604A13}"/>
              </a:ext>
            </a:extLst>
          </p:cNvPr>
          <p:cNvSpPr txBox="1"/>
          <p:nvPr/>
        </p:nvSpPr>
        <p:spPr>
          <a:xfrm>
            <a:off x="854765" y="2350882"/>
            <a:ext cx="534725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데이터 구조 변경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6E63B44-E065-4EC6-BE97-702D586D57AF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17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2E7BB6C5-932D-41AA-9327-37C0B092DE3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2962F5F-ACBE-4511-B42A-F9A5E7F8B707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9" name="Picture 2" descr="High Spirit, Harmony, Humanity">
            <a:extLst>
              <a:ext uri="{FF2B5EF4-FFF2-40B4-BE49-F238E27FC236}">
                <a16:creationId xmlns:a16="http://schemas.microsoft.com/office/drawing/2014/main" id="{A80A67FD-1640-4A84-AB67-914D49E631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29D2A0B-4867-4B3D-9349-32983B01C158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0" name="1.1 결로란?">
            <a:extLst>
              <a:ext uri="{FF2B5EF4-FFF2-40B4-BE49-F238E27FC236}">
                <a16:creationId xmlns:a16="http://schemas.microsoft.com/office/drawing/2014/main" id="{F22C4085-B712-46AC-8740-2B6E669FC8C3}"/>
              </a:ext>
            </a:extLst>
          </p:cNvPr>
          <p:cNvSpPr txBox="1"/>
          <p:nvPr/>
        </p:nvSpPr>
        <p:spPr>
          <a:xfrm>
            <a:off x="8278804" y="807228"/>
            <a:ext cx="853118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2</a:t>
            </a:r>
            <a:r>
              <a:rPr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ko-KR" altLang="en-US" dirty="0">
                <a:solidFill>
                  <a:schemeClr val="bg1"/>
                </a:solidFill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</a:rPr>
              <a:t>전처리</a:t>
            </a:r>
            <a:r>
              <a:rPr lang="en-US" dirty="0">
                <a:solidFill>
                  <a:schemeClr val="bg1"/>
                </a:solidFill>
              </a:rPr>
              <a:t> &amp; EDA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5100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EF166D9-53DE-427F-A95D-2DF0E3B83AE1}"/>
              </a:ext>
            </a:extLst>
          </p:cNvPr>
          <p:cNvSpPr txBox="1"/>
          <p:nvPr/>
        </p:nvSpPr>
        <p:spPr>
          <a:xfrm>
            <a:off x="1345693" y="3411183"/>
            <a:ext cx="21692616" cy="32624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42950" indent="-74295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관측시간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센서를 기준으로 바꾼 데이터에서 </a:t>
            </a:r>
            <a:r>
              <a:rPr lang="ko-KR" altLang="en-US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결측치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확인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altLang="ko-KR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즉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여부의 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NA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수가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각 센서마다 측정되는 온도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습도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코일온도의 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NA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수와 같다는 것을 파악</a:t>
            </a:r>
            <a:endParaRPr lang="en-US" altLang="ko-KR" sz="36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Plant 1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과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Plant 2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모두 같은 특성을 보이고 있음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종속 변수인 </a:t>
            </a:r>
            <a:r>
              <a:rPr lang="en-US" altLang="ko-KR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가 없는 데이터는 없기에 </a:t>
            </a:r>
            <a:r>
              <a:rPr lang="en-US" altLang="ko-KR" sz="36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cond_loc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을 중심으로 </a:t>
            </a:r>
            <a:r>
              <a:rPr lang="ko-KR" altLang="en-US" sz="36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결측치를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제거</a:t>
            </a:r>
            <a:endParaRPr lang="en-US" altLang="ko-KR" sz="36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graphicFrame>
        <p:nvGraphicFramePr>
          <p:cNvPr id="14" name="표 4">
            <a:extLst>
              <a:ext uri="{FF2B5EF4-FFF2-40B4-BE49-F238E27FC236}">
                <a16:creationId xmlns:a16="http://schemas.microsoft.com/office/drawing/2014/main" id="{92E07700-C7FC-4E06-90E1-58A5768148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8675882"/>
              </p:ext>
            </p:extLst>
          </p:nvPr>
        </p:nvGraphicFramePr>
        <p:xfrm>
          <a:off x="1353312" y="7145751"/>
          <a:ext cx="9899784" cy="2926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74946">
                  <a:extLst>
                    <a:ext uri="{9D8B030D-6E8A-4147-A177-3AD203B41FA5}">
                      <a16:colId xmlns:a16="http://schemas.microsoft.com/office/drawing/2014/main" val="720532210"/>
                    </a:ext>
                  </a:extLst>
                </a:gridCol>
                <a:gridCol w="2474946">
                  <a:extLst>
                    <a:ext uri="{9D8B030D-6E8A-4147-A177-3AD203B41FA5}">
                      <a16:colId xmlns:a16="http://schemas.microsoft.com/office/drawing/2014/main" val="844658025"/>
                    </a:ext>
                  </a:extLst>
                </a:gridCol>
                <a:gridCol w="2474946">
                  <a:extLst>
                    <a:ext uri="{9D8B030D-6E8A-4147-A177-3AD203B41FA5}">
                      <a16:colId xmlns:a16="http://schemas.microsoft.com/office/drawing/2014/main" val="1758603681"/>
                    </a:ext>
                  </a:extLst>
                </a:gridCol>
                <a:gridCol w="2474946">
                  <a:extLst>
                    <a:ext uri="{9D8B030D-6E8A-4147-A177-3AD203B41FA5}">
                      <a16:colId xmlns:a16="http://schemas.microsoft.com/office/drawing/2014/main" val="3648856012"/>
                    </a:ext>
                  </a:extLst>
                </a:gridCol>
              </a:tblGrid>
              <a:tr h="4161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tem_in_loc1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hum_in_loc1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tem_coil_loc1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cond_loc1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2174877"/>
                  </a:ext>
                </a:extLst>
              </a:tr>
              <a:tr h="3602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870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870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870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870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402322"/>
                  </a:ext>
                </a:extLst>
              </a:tr>
              <a:tr h="416104"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tem_in_loc2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hum_in_loc2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tem_coil_loc2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cond_loc2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195945"/>
                  </a:ext>
                </a:extLst>
              </a:tr>
              <a:tr h="3602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120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120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120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120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2765308"/>
                  </a:ext>
                </a:extLst>
              </a:tr>
              <a:tr h="416104"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tem_in_loc3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hum_in_loc3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tem_coil_loc3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cond_loc3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3885667"/>
                  </a:ext>
                </a:extLst>
              </a:tr>
              <a:tr h="3602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145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145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145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145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1197974"/>
                  </a:ext>
                </a:extLst>
              </a:tr>
            </a:tbl>
          </a:graphicData>
        </a:graphic>
      </p:graphicFrame>
      <p:graphicFrame>
        <p:nvGraphicFramePr>
          <p:cNvPr id="15" name="표 4">
            <a:extLst>
              <a:ext uri="{FF2B5EF4-FFF2-40B4-BE49-F238E27FC236}">
                <a16:creationId xmlns:a16="http://schemas.microsoft.com/office/drawing/2014/main" id="{D02C7317-0618-480C-9771-4C7648608A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9238964"/>
              </p:ext>
            </p:extLst>
          </p:nvPr>
        </p:nvGraphicFramePr>
        <p:xfrm>
          <a:off x="1353312" y="10376690"/>
          <a:ext cx="9899784" cy="29629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74946">
                  <a:extLst>
                    <a:ext uri="{9D8B030D-6E8A-4147-A177-3AD203B41FA5}">
                      <a16:colId xmlns:a16="http://schemas.microsoft.com/office/drawing/2014/main" val="720532210"/>
                    </a:ext>
                  </a:extLst>
                </a:gridCol>
                <a:gridCol w="2474946">
                  <a:extLst>
                    <a:ext uri="{9D8B030D-6E8A-4147-A177-3AD203B41FA5}">
                      <a16:colId xmlns:a16="http://schemas.microsoft.com/office/drawing/2014/main" val="844658025"/>
                    </a:ext>
                  </a:extLst>
                </a:gridCol>
                <a:gridCol w="2474946">
                  <a:extLst>
                    <a:ext uri="{9D8B030D-6E8A-4147-A177-3AD203B41FA5}">
                      <a16:colId xmlns:a16="http://schemas.microsoft.com/office/drawing/2014/main" val="1758603681"/>
                    </a:ext>
                  </a:extLst>
                </a:gridCol>
                <a:gridCol w="2474946">
                  <a:extLst>
                    <a:ext uri="{9D8B030D-6E8A-4147-A177-3AD203B41FA5}">
                      <a16:colId xmlns:a16="http://schemas.microsoft.com/office/drawing/2014/main" val="3648856012"/>
                    </a:ext>
                  </a:extLst>
                </a:gridCol>
              </a:tblGrid>
              <a:tr h="4695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tem_in_loc1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hum_in_loc1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tem_coil_loc1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cond_loc1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2174877"/>
                  </a:ext>
                </a:extLst>
              </a:tr>
              <a:tr h="29561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402322"/>
                  </a:ext>
                </a:extLst>
              </a:tr>
              <a:tr h="469501"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tem_in_loc2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hum_in_loc2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tem_coil_loc2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cond_loc2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195945"/>
                  </a:ext>
                </a:extLst>
              </a:tr>
              <a:tr h="29561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2765308"/>
                  </a:ext>
                </a:extLst>
              </a:tr>
              <a:tr h="469501"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tem_in_loc3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hum_in_loc3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tem_coil_loc3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latin typeface="넥슨Lv2고딕" panose="00000500000000000000" pitchFamily="2" charset="-127"/>
                          <a:ea typeface="넥슨Lv2고딕" panose="00000500000000000000" pitchFamily="2" charset="-127"/>
                        </a:rPr>
                        <a:t>cond_loc3</a:t>
                      </a:r>
                      <a:endParaRPr lang="ko-KR" altLang="en-US" sz="2400" dirty="0">
                        <a:latin typeface="넥슨Lv2고딕" panose="00000500000000000000" pitchFamily="2" charset="-127"/>
                        <a:ea typeface="넥슨Lv2고딕" panose="000005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3885667"/>
                  </a:ext>
                </a:extLst>
              </a:tr>
              <a:tr h="29561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374</a:t>
                      </a:r>
                      <a:endParaRPr lang="ko-KR" altLang="en-US" sz="28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1197974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00BD13-A40D-4506-BD45-9E7155FB4D6F}"/>
              </a:ext>
            </a:extLst>
          </p:cNvPr>
          <p:cNvSpPr/>
          <p:nvPr/>
        </p:nvSpPr>
        <p:spPr>
          <a:xfrm>
            <a:off x="8760155" y="10371366"/>
            <a:ext cx="2456487" cy="2962983"/>
          </a:xfrm>
          <a:prstGeom prst="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5F2EEC-981F-4D64-973B-E2A24276B8ED}"/>
              </a:ext>
            </a:extLst>
          </p:cNvPr>
          <p:cNvSpPr/>
          <p:nvPr/>
        </p:nvSpPr>
        <p:spPr>
          <a:xfrm>
            <a:off x="8760154" y="7156173"/>
            <a:ext cx="2456487" cy="2962983"/>
          </a:xfrm>
          <a:prstGeom prst="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EAF432ED-D859-4E5D-938B-111CCFD9EAE1}"/>
              </a:ext>
            </a:extLst>
          </p:cNvPr>
          <p:cNvSpPr/>
          <p:nvPr/>
        </p:nvSpPr>
        <p:spPr>
          <a:xfrm>
            <a:off x="12192000" y="9612259"/>
            <a:ext cx="1686117" cy="1133061"/>
          </a:xfrm>
          <a:prstGeom prst="rightArrow">
            <a:avLst/>
          </a:prstGeom>
          <a:solidFill>
            <a:srgbClr val="0080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A90203-F557-4C06-A325-BD7029A82996}"/>
              </a:ext>
            </a:extLst>
          </p:cNvPr>
          <p:cNvSpPr txBox="1"/>
          <p:nvPr/>
        </p:nvSpPr>
        <p:spPr>
          <a:xfrm>
            <a:off x="15954957" y="8755322"/>
            <a:ext cx="4631634" cy="25853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54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결측치에</a:t>
            </a:r>
            <a:r>
              <a:rPr lang="ko-KR" altLang="en-US" sz="54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해당하는 행 </a:t>
            </a:r>
            <a:r>
              <a:rPr lang="ko-KR" altLang="en-US" sz="6000" dirty="0">
                <a:solidFill>
                  <a:srgbClr val="FF330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모두</a:t>
            </a:r>
            <a:r>
              <a:rPr lang="en-US" altLang="ko-KR" sz="6000" dirty="0">
                <a:solidFill>
                  <a:srgbClr val="FF330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</a:t>
            </a:r>
            <a:r>
              <a:rPr lang="ko-KR" altLang="en-US" sz="6000" dirty="0">
                <a:solidFill>
                  <a:srgbClr val="FF330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삭제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1285020-6EFA-4F6B-8D5F-C7B2E13C2ED4}"/>
              </a:ext>
            </a:extLst>
          </p:cNvPr>
          <p:cNvSpPr/>
          <p:nvPr/>
        </p:nvSpPr>
        <p:spPr>
          <a:xfrm>
            <a:off x="854766" y="3196582"/>
            <a:ext cx="22674470" cy="3691635"/>
          </a:xfrm>
          <a:prstGeom prst="rect">
            <a:avLst/>
          </a:prstGeom>
          <a:noFill/>
          <a:ln w="38100" cap="flat">
            <a:solidFill>
              <a:srgbClr val="969696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FE1F92-4847-4394-A9FA-D2CA73AFABEF}"/>
              </a:ext>
            </a:extLst>
          </p:cNvPr>
          <p:cNvSpPr txBox="1"/>
          <p:nvPr/>
        </p:nvSpPr>
        <p:spPr>
          <a:xfrm>
            <a:off x="854765" y="2350882"/>
            <a:ext cx="534725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 err="1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결측치</a:t>
            </a: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제거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3BED9ED-3459-4F5E-8AE6-21ADEB62E83B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7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E9449158-6AE3-4E28-BE44-1EE00CC08B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13E45265-13D0-4251-913C-512CB629E6D3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9" name="Picture 2" descr="High Spirit, Harmony, Humanity">
            <a:extLst>
              <a:ext uri="{FF2B5EF4-FFF2-40B4-BE49-F238E27FC236}">
                <a16:creationId xmlns:a16="http://schemas.microsoft.com/office/drawing/2014/main" id="{ACAE2974-A703-499C-9AF9-F442BA6946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2A8E157-0908-4134-9F73-ED579B5CA0CC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1" name="1.1 결로란?">
            <a:extLst>
              <a:ext uri="{FF2B5EF4-FFF2-40B4-BE49-F238E27FC236}">
                <a16:creationId xmlns:a16="http://schemas.microsoft.com/office/drawing/2014/main" id="{302B8983-9038-42CC-9A9F-8BC1DBFEA366}"/>
              </a:ext>
            </a:extLst>
          </p:cNvPr>
          <p:cNvSpPr txBox="1"/>
          <p:nvPr/>
        </p:nvSpPr>
        <p:spPr>
          <a:xfrm>
            <a:off x="8278804" y="807228"/>
            <a:ext cx="853118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2</a:t>
            </a:r>
            <a:r>
              <a:rPr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ko-KR" altLang="en-US" dirty="0">
                <a:solidFill>
                  <a:schemeClr val="bg1"/>
                </a:solidFill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</a:rPr>
              <a:t>전처리</a:t>
            </a:r>
            <a:r>
              <a:rPr lang="en-US" dirty="0">
                <a:solidFill>
                  <a:schemeClr val="bg1"/>
                </a:solidFill>
              </a:rPr>
              <a:t> &amp; EDA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19912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E6E209B-5CD8-4149-A72C-66EAA5FEE295}"/>
              </a:ext>
            </a:extLst>
          </p:cNvPr>
          <p:cNvSpPr txBox="1"/>
          <p:nvPr/>
        </p:nvSpPr>
        <p:spPr>
          <a:xfrm>
            <a:off x="3042035" y="12730418"/>
            <a:ext cx="18299930" cy="938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685800" indent="-6858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유의미한 차이를 갖는 확실하게 판단하기 위해 </a:t>
            </a:r>
            <a:r>
              <a:rPr lang="ko-KR" altLang="en-US" sz="3600" dirty="0">
                <a:solidFill>
                  <a:srgbClr val="FF0000"/>
                </a:solidFill>
                <a:latin typeface="넥슨Lv2고딕" panose="00000500000000000000" pitchFamily="2" charset="-127"/>
                <a:ea typeface="넥슨Lv2고딕" panose="00000500000000000000" pitchFamily="2" charset="-127"/>
              </a:rPr>
              <a:t>분산분석</a:t>
            </a:r>
            <a:r>
              <a:rPr lang="ko-KR" altLang="en-US" sz="36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을 진행</a:t>
            </a:r>
            <a:endParaRPr lang="en-US" altLang="ko-KR" sz="3600" dirty="0">
              <a:latin typeface="넥슨Lv2고딕" panose="00000500000000000000" pitchFamily="2" charset="-127"/>
              <a:ea typeface="넥슨Lv2고딕" panose="000005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2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(</a:t>
            </a:r>
            <a:r>
              <a:rPr lang="ko-KR" altLang="en-US" sz="2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결과값은 별도 첨부</a:t>
            </a:r>
            <a:r>
              <a:rPr lang="en-US" altLang="ko-KR" sz="2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)</a:t>
            </a:r>
            <a:endParaRPr lang="en-US" altLang="ko-KR" sz="4000" dirty="0">
              <a:latin typeface="넥슨Lv2고딕" panose="00000500000000000000" pitchFamily="2" charset="-127"/>
              <a:ea typeface="넥슨Lv2고딕" panose="00000500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CDAE86A-6745-408C-9B28-CA5D698F07F3}"/>
              </a:ext>
            </a:extLst>
          </p:cNvPr>
          <p:cNvGrpSpPr/>
          <p:nvPr/>
        </p:nvGrpSpPr>
        <p:grpSpPr>
          <a:xfrm>
            <a:off x="5240055" y="2791161"/>
            <a:ext cx="13903890" cy="9702428"/>
            <a:chOff x="5745182" y="2874383"/>
            <a:chExt cx="12790434" cy="9159892"/>
          </a:xfrm>
        </p:grpSpPr>
        <p:graphicFrame>
          <p:nvGraphicFramePr>
            <p:cNvPr id="2" name="다이어그램 1">
              <a:extLst>
                <a:ext uri="{FF2B5EF4-FFF2-40B4-BE49-F238E27FC236}">
                  <a16:creationId xmlns:a16="http://schemas.microsoft.com/office/drawing/2014/main" id="{98BFC97B-FE41-4F03-966A-FADD061818A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33008350"/>
                </p:ext>
              </p:extLst>
            </p:nvPr>
          </p:nvGraphicFramePr>
          <p:xfrm>
            <a:off x="5745182" y="3097969"/>
            <a:ext cx="12790434" cy="893630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FF7774E-5ECB-4F89-9A4A-3621B8978349}"/>
                </a:ext>
              </a:extLst>
            </p:cNvPr>
            <p:cNvSpPr txBox="1"/>
            <p:nvPr/>
          </p:nvSpPr>
          <p:spPr>
            <a:xfrm>
              <a:off x="10381173" y="2874383"/>
              <a:ext cx="351845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ko-KR" altLang="en-US" sz="4000" dirty="0">
                  <a:latin typeface="넥슨Lv2고딕 Bold" panose="00000800000000000000" pitchFamily="2" charset="-127"/>
                  <a:ea typeface="넥슨Lv2고딕 Bold" panose="00000800000000000000" pitchFamily="2" charset="-127"/>
                </a:rPr>
                <a:t>공장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E33DB74-98E5-49F9-A0D4-036E01F5CEA1}"/>
                </a:ext>
              </a:extLst>
            </p:cNvPr>
            <p:cNvSpPr txBox="1"/>
            <p:nvPr/>
          </p:nvSpPr>
          <p:spPr>
            <a:xfrm>
              <a:off x="6484191" y="11330445"/>
              <a:ext cx="351845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4000" dirty="0">
                  <a:latin typeface="넥슨Lv2고딕 Bold" panose="00000800000000000000" pitchFamily="2" charset="-127"/>
                  <a:ea typeface="넥슨Lv2고딕 Bold" panose="00000800000000000000" pitchFamily="2" charset="-127"/>
                </a:rPr>
                <a:t>Loc</a:t>
              </a:r>
              <a:endParaRPr lang="ko-KR" altLang="en-US" sz="4000" dirty="0">
                <a:latin typeface="넥슨Lv2고딕 Bold" panose="00000800000000000000" pitchFamily="2" charset="-127"/>
                <a:ea typeface="넥슨Lv2고딕 Bold" panose="00000800000000000000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827D2A3-1715-4795-8352-BB331E6D55BC}"/>
                </a:ext>
              </a:extLst>
            </p:cNvPr>
            <p:cNvSpPr txBox="1"/>
            <p:nvPr/>
          </p:nvSpPr>
          <p:spPr>
            <a:xfrm>
              <a:off x="14366370" y="11330445"/>
              <a:ext cx="351845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ko-KR" altLang="en-US" sz="4000" dirty="0">
                  <a:latin typeface="넥슨Lv2고딕 Bold" panose="00000800000000000000" pitchFamily="2" charset="-127"/>
                  <a:ea typeface="넥슨Lv2고딕 Bold" panose="00000800000000000000" pitchFamily="2" charset="-127"/>
                </a:rPr>
                <a:t>결로여부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53315863-0B2A-4959-9E76-5260BD653778}"/>
              </a:ext>
            </a:extLst>
          </p:cNvPr>
          <p:cNvSpPr/>
          <p:nvPr/>
        </p:nvSpPr>
        <p:spPr>
          <a:xfrm>
            <a:off x="1721304" y="4046667"/>
            <a:ext cx="5073825" cy="769441"/>
          </a:xfrm>
          <a:prstGeom prst="rect">
            <a:avLst/>
          </a:prstGeom>
          <a:solidFill>
            <a:srgbClr val="E6EDF9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1. 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공장에 따른 시각화</a:t>
            </a:r>
            <a:endParaRPr lang="en-US" altLang="ko-KR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6E870EA-AB9B-4B58-869C-5DAF16741A0F}"/>
              </a:ext>
            </a:extLst>
          </p:cNvPr>
          <p:cNvSpPr/>
          <p:nvPr/>
        </p:nvSpPr>
        <p:spPr>
          <a:xfrm>
            <a:off x="1721304" y="8791428"/>
            <a:ext cx="4910319" cy="769441"/>
          </a:xfrm>
          <a:prstGeom prst="rect">
            <a:avLst/>
          </a:prstGeom>
          <a:solidFill>
            <a:srgbClr val="E6EDF9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2. </a:t>
            </a:r>
            <a:r>
              <a:rPr lang="ko-KR" altLang="en-US" sz="44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시각화</a:t>
            </a:r>
            <a:endParaRPr lang="en-US" altLang="ko-KR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106016B-7C2A-4D9F-AD17-FC886B3D0B9A}"/>
              </a:ext>
            </a:extLst>
          </p:cNvPr>
          <p:cNvSpPr/>
          <p:nvPr/>
        </p:nvSpPr>
        <p:spPr>
          <a:xfrm>
            <a:off x="17332432" y="4046666"/>
            <a:ext cx="6202339" cy="769441"/>
          </a:xfrm>
          <a:prstGeom prst="rect">
            <a:avLst/>
          </a:prstGeom>
          <a:solidFill>
            <a:srgbClr val="E6EDF9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3. 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시각화</a:t>
            </a:r>
            <a:endParaRPr lang="en-US" altLang="ko-KR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2DC3F4B-0260-4E39-9216-E0E789CE7FB4}"/>
              </a:ext>
            </a:extLst>
          </p:cNvPr>
          <p:cNvSpPr/>
          <p:nvPr/>
        </p:nvSpPr>
        <p:spPr>
          <a:xfrm>
            <a:off x="17305202" y="8818739"/>
            <a:ext cx="6758581" cy="707886"/>
          </a:xfrm>
          <a:prstGeom prst="rect">
            <a:avLst/>
          </a:prstGeom>
          <a:solidFill>
            <a:srgbClr val="E6EDF9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4.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발생시 공장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&amp;loc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시각화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C4C985-A787-4407-BFCC-277E39970A2B}"/>
              </a:ext>
            </a:extLst>
          </p:cNvPr>
          <p:cNvSpPr txBox="1"/>
          <p:nvPr/>
        </p:nvSpPr>
        <p:spPr>
          <a:xfrm>
            <a:off x="854765" y="2350882"/>
            <a:ext cx="534725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ko-KR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EDA</a:t>
            </a:r>
            <a:endParaRPr lang="ko-KR" altLang="en-US" sz="4400" dirty="0">
              <a:solidFill>
                <a:schemeClr val="tx1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1D8EFAC-3998-4CCF-A65C-F74A39EEAB81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7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A33D17EB-C9F8-4C10-B9B4-C92857F43E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7D957298-ACB7-413B-9C5B-69151F7795F3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30" name="Picture 2" descr="High Spirit, Harmony, Humanity">
            <a:extLst>
              <a:ext uri="{FF2B5EF4-FFF2-40B4-BE49-F238E27FC236}">
                <a16:creationId xmlns:a16="http://schemas.microsoft.com/office/drawing/2014/main" id="{36AD3267-5C22-4ADE-838F-FD3CA7586D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F718049-9060-4F60-8609-37E5F973C85A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2" name="1.1 결로란?">
            <a:extLst>
              <a:ext uri="{FF2B5EF4-FFF2-40B4-BE49-F238E27FC236}">
                <a16:creationId xmlns:a16="http://schemas.microsoft.com/office/drawing/2014/main" id="{81EFBB64-7D5F-4D62-BCF5-5931DE0BDD64}"/>
              </a:ext>
            </a:extLst>
          </p:cNvPr>
          <p:cNvSpPr txBox="1"/>
          <p:nvPr/>
        </p:nvSpPr>
        <p:spPr>
          <a:xfrm>
            <a:off x="8278804" y="807228"/>
            <a:ext cx="853118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2</a:t>
            </a:r>
            <a:r>
              <a:rPr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ko-KR" altLang="en-US" dirty="0">
                <a:solidFill>
                  <a:schemeClr val="bg1"/>
                </a:solidFill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</a:rPr>
              <a:t>전처리</a:t>
            </a:r>
            <a:r>
              <a:rPr lang="en-US" dirty="0">
                <a:solidFill>
                  <a:schemeClr val="bg1"/>
                </a:solidFill>
              </a:rPr>
              <a:t> &amp; EDA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76AAE01-4441-4BBC-953E-63FEA5FEC2F2}"/>
              </a:ext>
            </a:extLst>
          </p:cNvPr>
          <p:cNvGrpSpPr/>
          <p:nvPr/>
        </p:nvGrpSpPr>
        <p:grpSpPr>
          <a:xfrm>
            <a:off x="11807536" y="4681978"/>
            <a:ext cx="768928" cy="836732"/>
            <a:chOff x="863378" y="3325277"/>
            <a:chExt cx="768928" cy="836732"/>
          </a:xfrm>
        </p:grpSpPr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1F5C193F-9781-4BA0-8259-898E96A6CD83}"/>
                </a:ext>
              </a:extLst>
            </p:cNvPr>
            <p:cNvSpPr/>
            <p:nvPr/>
          </p:nvSpPr>
          <p:spPr>
            <a:xfrm>
              <a:off x="863378" y="3325277"/>
              <a:ext cx="768928" cy="836732"/>
            </a:xfrm>
            <a:prstGeom prst="ellipse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66AAF03-FC0A-4118-8FBB-602095780777}"/>
                </a:ext>
              </a:extLst>
            </p:cNvPr>
            <p:cNvSpPr txBox="1"/>
            <p:nvPr/>
          </p:nvSpPr>
          <p:spPr>
            <a:xfrm>
              <a:off x="1008851" y="3478045"/>
              <a:ext cx="47798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1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74FC2E5B-6CBF-44B8-B54C-67C735620B2D}"/>
              </a:ext>
            </a:extLst>
          </p:cNvPr>
          <p:cNvGrpSpPr/>
          <p:nvPr/>
        </p:nvGrpSpPr>
        <p:grpSpPr>
          <a:xfrm>
            <a:off x="10279627" y="7010701"/>
            <a:ext cx="768928" cy="836732"/>
            <a:chOff x="7621748" y="3229894"/>
            <a:chExt cx="768928" cy="836732"/>
          </a:xfrm>
        </p:grpSpPr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14ABF140-C825-4DE0-97BC-25C436F28DF8}"/>
                </a:ext>
              </a:extLst>
            </p:cNvPr>
            <p:cNvSpPr/>
            <p:nvPr/>
          </p:nvSpPr>
          <p:spPr>
            <a:xfrm>
              <a:off x="7621748" y="3229894"/>
              <a:ext cx="768928" cy="836732"/>
            </a:xfrm>
            <a:prstGeom prst="ellipse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FCD1D22-4DB6-4E91-B5B1-1E2147D90440}"/>
                </a:ext>
              </a:extLst>
            </p:cNvPr>
            <p:cNvSpPr txBox="1"/>
            <p:nvPr/>
          </p:nvSpPr>
          <p:spPr>
            <a:xfrm>
              <a:off x="7767221" y="3340483"/>
              <a:ext cx="47798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2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31FE3717-74AB-45B7-B4E8-A098A7CAF302}"/>
              </a:ext>
            </a:extLst>
          </p:cNvPr>
          <p:cNvSpPr/>
          <p:nvPr/>
        </p:nvSpPr>
        <p:spPr>
          <a:xfrm>
            <a:off x="11807536" y="7891019"/>
            <a:ext cx="768928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highlight>
                <a:srgbClr val="808080"/>
              </a:highlight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BE0583F-548E-4D24-B3EA-1E5DEA891997}"/>
              </a:ext>
            </a:extLst>
          </p:cNvPr>
          <p:cNvSpPr txBox="1"/>
          <p:nvPr/>
        </p:nvSpPr>
        <p:spPr>
          <a:xfrm>
            <a:off x="11953009" y="8020658"/>
            <a:ext cx="47798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kumimoji="1" lang="en-US" altLang="ko-KR" sz="40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3</a:t>
            </a:r>
            <a:endParaRPr kumimoji="1" lang="ko-KR" altLang="en-US" sz="4000" dirty="0">
              <a:latin typeface="Typo_SsangmunDong B" panose="02020803020101020101" pitchFamily="18" charset="-127"/>
              <a:ea typeface="Typo_SsangmunDong B" panose="02020803020101020101" pitchFamily="18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D6D4AB7E-9772-4815-83F0-D667EC62DFA6}"/>
              </a:ext>
            </a:extLst>
          </p:cNvPr>
          <p:cNvGrpSpPr/>
          <p:nvPr/>
        </p:nvGrpSpPr>
        <p:grpSpPr>
          <a:xfrm>
            <a:off x="14117019" y="9198211"/>
            <a:ext cx="745986" cy="836732"/>
            <a:chOff x="20270525" y="3220277"/>
            <a:chExt cx="745986" cy="836732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9CB307A8-583E-454F-8C3B-54629757CAF6}"/>
                </a:ext>
              </a:extLst>
            </p:cNvPr>
            <p:cNvSpPr/>
            <p:nvPr/>
          </p:nvSpPr>
          <p:spPr>
            <a:xfrm>
              <a:off x="20270525" y="3220277"/>
              <a:ext cx="745986" cy="836732"/>
            </a:xfrm>
            <a:prstGeom prst="ellipse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601F24E-17EC-4A98-B444-99AA5B24AE64}"/>
                </a:ext>
              </a:extLst>
            </p:cNvPr>
            <p:cNvSpPr txBox="1"/>
            <p:nvPr/>
          </p:nvSpPr>
          <p:spPr>
            <a:xfrm>
              <a:off x="20396948" y="3349916"/>
              <a:ext cx="463721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4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3D617D8F-86BE-4AEE-A194-6662C2A38C93}"/>
              </a:ext>
            </a:extLst>
          </p:cNvPr>
          <p:cNvCxnSpPr>
            <a:cxnSpLocks/>
          </p:cNvCxnSpPr>
          <p:nvPr/>
        </p:nvCxnSpPr>
        <p:spPr>
          <a:xfrm flipV="1">
            <a:off x="12721937" y="4506633"/>
            <a:ext cx="4131613" cy="3568657"/>
          </a:xfrm>
          <a:prstGeom prst="line">
            <a:avLst/>
          </a:prstGeom>
          <a:noFill/>
          <a:ln w="34925" cap="flat">
            <a:solidFill>
              <a:srgbClr val="00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41CF1A2-57B2-4F80-96FC-AA4F4691DE2B}"/>
              </a:ext>
            </a:extLst>
          </p:cNvPr>
          <p:cNvSpPr/>
          <p:nvPr/>
        </p:nvSpPr>
        <p:spPr>
          <a:xfrm>
            <a:off x="16856763" y="4385648"/>
            <a:ext cx="216000" cy="216000"/>
          </a:xfrm>
          <a:prstGeom prst="rect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2A4D09FE-A38C-46A1-8274-AF9AF405B852}"/>
              </a:ext>
            </a:extLst>
          </p:cNvPr>
          <p:cNvCxnSpPr>
            <a:cxnSpLocks/>
          </p:cNvCxnSpPr>
          <p:nvPr/>
        </p:nvCxnSpPr>
        <p:spPr>
          <a:xfrm flipV="1">
            <a:off x="15067722" y="9216505"/>
            <a:ext cx="1834331" cy="310120"/>
          </a:xfrm>
          <a:prstGeom prst="line">
            <a:avLst/>
          </a:prstGeom>
          <a:noFill/>
          <a:ln w="34925" cap="flat">
            <a:solidFill>
              <a:srgbClr val="00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798BE04C-3846-4AA1-8A76-4BF1E94CADE8}"/>
              </a:ext>
            </a:extLst>
          </p:cNvPr>
          <p:cNvSpPr/>
          <p:nvPr/>
        </p:nvSpPr>
        <p:spPr>
          <a:xfrm>
            <a:off x="16905266" y="9095521"/>
            <a:ext cx="216000" cy="216000"/>
          </a:xfrm>
          <a:prstGeom prst="rect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02DB7493-136C-415B-8B62-912C097838ED}"/>
              </a:ext>
            </a:extLst>
          </p:cNvPr>
          <p:cNvCxnSpPr>
            <a:cxnSpLocks/>
          </p:cNvCxnSpPr>
          <p:nvPr/>
        </p:nvCxnSpPr>
        <p:spPr>
          <a:xfrm>
            <a:off x="7363473" y="4506631"/>
            <a:ext cx="3965181" cy="572292"/>
          </a:xfrm>
          <a:prstGeom prst="line">
            <a:avLst/>
          </a:prstGeom>
          <a:noFill/>
          <a:ln w="34925" cap="flat">
            <a:solidFill>
              <a:srgbClr val="00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6DC8AF27-1177-4AAF-ABF1-FAE32BC05B8B}"/>
              </a:ext>
            </a:extLst>
          </p:cNvPr>
          <p:cNvSpPr/>
          <p:nvPr/>
        </p:nvSpPr>
        <p:spPr>
          <a:xfrm>
            <a:off x="7167351" y="4374003"/>
            <a:ext cx="216000" cy="216000"/>
          </a:xfrm>
          <a:prstGeom prst="rect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83724921-C0EE-435A-BDAC-C9789CAB1EC7}"/>
              </a:ext>
            </a:extLst>
          </p:cNvPr>
          <p:cNvCxnSpPr>
            <a:cxnSpLocks/>
          </p:cNvCxnSpPr>
          <p:nvPr/>
        </p:nvCxnSpPr>
        <p:spPr>
          <a:xfrm flipV="1">
            <a:off x="7043203" y="7736844"/>
            <a:ext cx="3090951" cy="1476876"/>
          </a:xfrm>
          <a:prstGeom prst="line">
            <a:avLst/>
          </a:prstGeom>
          <a:noFill/>
          <a:ln w="34925" cap="flat">
            <a:solidFill>
              <a:srgbClr val="00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EAF5BB61-B38D-4AE2-B43E-C5A7E0855526}"/>
              </a:ext>
            </a:extLst>
          </p:cNvPr>
          <p:cNvSpPr/>
          <p:nvPr/>
        </p:nvSpPr>
        <p:spPr>
          <a:xfrm>
            <a:off x="6827203" y="9105720"/>
            <a:ext cx="216000" cy="216000"/>
          </a:xfrm>
          <a:prstGeom prst="rect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2745407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DA8E5A1C-F501-452A-B8A3-F68D8357284B}"/>
              </a:ext>
            </a:extLst>
          </p:cNvPr>
          <p:cNvGrpSpPr/>
          <p:nvPr/>
        </p:nvGrpSpPr>
        <p:grpSpPr>
          <a:xfrm>
            <a:off x="2073173" y="3377228"/>
            <a:ext cx="20230892" cy="6572040"/>
            <a:chOff x="3205578" y="2750862"/>
            <a:chExt cx="17325975" cy="5153025"/>
          </a:xfrm>
        </p:grpSpPr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1502B474-A5E3-4D45-9EBF-AA008B6E2D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5578" y="2750862"/>
              <a:ext cx="10220325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4" name="Picture 4">
              <a:extLst>
                <a:ext uri="{FF2B5EF4-FFF2-40B4-BE49-F238E27FC236}">
                  <a16:creationId xmlns:a16="http://schemas.microsoft.com/office/drawing/2014/main" id="{4E3F6A1A-99B9-40F5-B8ED-7F0B66DF17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425903" y="2750862"/>
              <a:ext cx="7105650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C0FB6A1-D851-4D0B-AACF-DC8DE8185B1F}"/>
              </a:ext>
            </a:extLst>
          </p:cNvPr>
          <p:cNvSpPr txBox="1"/>
          <p:nvPr/>
        </p:nvSpPr>
        <p:spPr>
          <a:xfrm>
            <a:off x="2079935" y="10673396"/>
            <a:ext cx="20224130" cy="227754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 외부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에서는 </a:t>
            </a:r>
            <a:r>
              <a:rPr lang="en-US" altLang="ko-KR" sz="3600" u="sng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2</a:t>
            </a:r>
            <a:r>
              <a:rPr lang="ko-KR" altLang="en-US" sz="3600" u="sng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공장이 </a:t>
            </a:r>
            <a:r>
              <a:rPr lang="en-US" altLang="ko-KR" sz="3600" u="sng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lang="ko-KR" altLang="en-US" sz="3600" u="sng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공장보다 온도</a:t>
            </a:r>
            <a:r>
              <a:rPr lang="en-US" altLang="ko-KR" sz="3600" u="sng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lang="ko-KR" altLang="en-US" sz="3600" u="sng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습도 모두 큰 일교차를 보임</a:t>
            </a:r>
            <a:endParaRPr lang="en-US" altLang="ko-KR" sz="3600" u="sng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이는 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공장이 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1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공장보다 내륙에 있다는 점이 영향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을 줬을 것으로 추측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내부 습도를 제외한 모든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들에 대해서 유의미한 차이를 보임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2D0480-1F49-4864-AFEA-AA9739E870BC}"/>
              </a:ext>
            </a:extLst>
          </p:cNvPr>
          <p:cNvSpPr/>
          <p:nvPr/>
        </p:nvSpPr>
        <p:spPr>
          <a:xfrm>
            <a:off x="1353312" y="10285857"/>
            <a:ext cx="21677376" cy="3052624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1445E8-7C7F-473B-A2AC-2FB393DE9154}"/>
              </a:ext>
            </a:extLst>
          </p:cNvPr>
          <p:cNvSpPr txBox="1"/>
          <p:nvPr/>
        </p:nvSpPr>
        <p:spPr>
          <a:xfrm>
            <a:off x="854765" y="2350882"/>
            <a:ext cx="8297000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 err="1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공장별</a:t>
            </a: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일교차 시각화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C775D48-812A-4B77-865D-7DC67EAC6516}"/>
              </a:ext>
            </a:extLst>
          </p:cNvPr>
          <p:cNvSpPr/>
          <p:nvPr/>
        </p:nvSpPr>
        <p:spPr>
          <a:xfrm>
            <a:off x="13952200" y="3027990"/>
            <a:ext cx="8621861" cy="6921278"/>
          </a:xfrm>
          <a:prstGeom prst="rect">
            <a:avLst/>
          </a:prstGeom>
          <a:noFill/>
          <a:ln w="76200" cap="flat">
            <a:solidFill>
              <a:srgbClr val="FF33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67BCDAF-2842-43D6-9EDD-07F5BEFF54FC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18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3582CF5B-B670-412D-9F12-C664EDA1849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907B6B7-B33C-44B0-9DFD-DC71A30B8DC0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3" name="Picture 2" descr="High Spirit, Harmony, Humanity">
            <a:extLst>
              <a:ext uri="{FF2B5EF4-FFF2-40B4-BE49-F238E27FC236}">
                <a16:creationId xmlns:a16="http://schemas.microsoft.com/office/drawing/2014/main" id="{122FBC7E-687C-447D-9EA2-00DB2E4C23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BD1E35D-07EB-49AB-85F2-325E0B1C33F4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25" name="1.1 결로란?">
            <a:extLst>
              <a:ext uri="{FF2B5EF4-FFF2-40B4-BE49-F238E27FC236}">
                <a16:creationId xmlns:a16="http://schemas.microsoft.com/office/drawing/2014/main" id="{6E5245C4-C092-4846-B301-FCC48CEBBD4E}"/>
              </a:ext>
            </a:extLst>
          </p:cNvPr>
          <p:cNvSpPr txBox="1"/>
          <p:nvPr/>
        </p:nvSpPr>
        <p:spPr>
          <a:xfrm>
            <a:off x="8278804" y="807228"/>
            <a:ext cx="853118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2</a:t>
            </a:r>
            <a:r>
              <a:rPr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ko-KR" altLang="en-US" dirty="0">
                <a:solidFill>
                  <a:schemeClr val="bg1"/>
                </a:solidFill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</a:rPr>
              <a:t>전처리</a:t>
            </a:r>
            <a:r>
              <a:rPr lang="en-US" dirty="0">
                <a:solidFill>
                  <a:schemeClr val="bg1"/>
                </a:solidFill>
              </a:rPr>
              <a:t> &amp; EDA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49769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5DC05B55-6D49-4033-AF17-D62496170585}"/>
              </a:ext>
            </a:extLst>
          </p:cNvPr>
          <p:cNvSpPr txBox="1"/>
          <p:nvPr/>
        </p:nvSpPr>
        <p:spPr>
          <a:xfrm>
            <a:off x="854765" y="2350882"/>
            <a:ext cx="8297000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 err="1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공장별</a:t>
            </a: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월별 시각화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A66A640-AFF2-4897-8027-2CBA9705875F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1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C1F0DDBB-2FEF-45EE-B836-E9D1D767BFE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2E4A19F-2467-42E9-BDE8-CD8BD9E740BC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3" name="Picture 2" descr="High Spirit, Harmony, Humanity">
            <a:extLst>
              <a:ext uri="{FF2B5EF4-FFF2-40B4-BE49-F238E27FC236}">
                <a16:creationId xmlns:a16="http://schemas.microsoft.com/office/drawing/2014/main" id="{8B8B83EC-6197-4051-9B1C-D026BCE4CB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576C348-6DDC-4932-86CB-C3C9FA1DB6F6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25" name="1.1 결로란?">
            <a:extLst>
              <a:ext uri="{FF2B5EF4-FFF2-40B4-BE49-F238E27FC236}">
                <a16:creationId xmlns:a16="http://schemas.microsoft.com/office/drawing/2014/main" id="{88DF6C9B-1150-47A4-ABAE-43550ED2F457}"/>
              </a:ext>
            </a:extLst>
          </p:cNvPr>
          <p:cNvSpPr txBox="1"/>
          <p:nvPr/>
        </p:nvSpPr>
        <p:spPr>
          <a:xfrm>
            <a:off x="8278804" y="807228"/>
            <a:ext cx="853118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2</a:t>
            </a:r>
            <a:r>
              <a:rPr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ko-KR" altLang="en-US" dirty="0">
                <a:solidFill>
                  <a:schemeClr val="bg1"/>
                </a:solidFill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</a:rPr>
              <a:t>전처리</a:t>
            </a:r>
            <a:r>
              <a:rPr lang="en-US" dirty="0">
                <a:solidFill>
                  <a:schemeClr val="bg1"/>
                </a:solidFill>
              </a:rPr>
              <a:t> &amp; EDA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26B45FD-A737-4D3C-945A-C7AE96F87D80}"/>
              </a:ext>
            </a:extLst>
          </p:cNvPr>
          <p:cNvGrpSpPr/>
          <p:nvPr/>
        </p:nvGrpSpPr>
        <p:grpSpPr>
          <a:xfrm>
            <a:off x="3781167" y="3158990"/>
            <a:ext cx="16821667" cy="7398020"/>
            <a:chOff x="1353313" y="3279455"/>
            <a:chExt cx="13333012" cy="6514222"/>
          </a:xfrm>
        </p:grpSpPr>
        <p:pic>
          <p:nvPicPr>
            <p:cNvPr id="30" name="Picture 8">
              <a:extLst>
                <a:ext uri="{FF2B5EF4-FFF2-40B4-BE49-F238E27FC236}">
                  <a16:creationId xmlns:a16="http://schemas.microsoft.com/office/drawing/2014/main" id="{733880C4-7691-4FA4-95B2-E48B76265CB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6576"/>
            <a:stretch/>
          </p:blipFill>
          <p:spPr bwMode="auto">
            <a:xfrm>
              <a:off x="1353313" y="3279455"/>
              <a:ext cx="13333012" cy="32479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8">
              <a:extLst>
                <a:ext uri="{FF2B5EF4-FFF2-40B4-BE49-F238E27FC236}">
                  <a16:creationId xmlns:a16="http://schemas.microsoft.com/office/drawing/2014/main" id="{90FEB3EC-E1C3-4733-B373-194963FFC32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6388"/>
            <a:stretch/>
          </p:blipFill>
          <p:spPr bwMode="auto">
            <a:xfrm>
              <a:off x="1353313" y="6527422"/>
              <a:ext cx="13333012" cy="32662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75A8DDC-FF6F-4C95-A15C-23DD9B587DB4}"/>
              </a:ext>
            </a:extLst>
          </p:cNvPr>
          <p:cNvSpPr/>
          <p:nvPr/>
        </p:nvSpPr>
        <p:spPr>
          <a:xfrm>
            <a:off x="1371981" y="10861043"/>
            <a:ext cx="21640038" cy="245192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F8E48F-B6A1-48BD-B5A0-F9C4F2614DBD}"/>
              </a:ext>
            </a:extLst>
          </p:cNvPr>
          <p:cNvSpPr txBox="1"/>
          <p:nvPr/>
        </p:nvSpPr>
        <p:spPr>
          <a:xfrm>
            <a:off x="2079935" y="11437984"/>
            <a:ext cx="20224130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공장에 따라 월별 시각화를 해본 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두 공장 모두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시간적 흐름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 나타나는 것을 볼 수 있음</a:t>
            </a:r>
          </a:p>
        </p:txBody>
      </p:sp>
    </p:spTree>
    <p:extLst>
      <p:ext uri="{BB962C8B-B14F-4D97-AF65-F5344CB8AC3E}">
        <p14:creationId xmlns:p14="http://schemas.microsoft.com/office/powerpoint/2010/main" val="3141168887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0A7EF162-99E4-445D-985E-E8495F5D6C33}"/>
              </a:ext>
            </a:extLst>
          </p:cNvPr>
          <p:cNvSpPr txBox="1"/>
          <p:nvPr/>
        </p:nvSpPr>
        <p:spPr>
          <a:xfrm>
            <a:off x="2079935" y="10565674"/>
            <a:ext cx="20224130" cy="24929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여부에 따라 모든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가 큰 차이를 보임</a:t>
            </a:r>
            <a:b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br>
              <a:rPr lang="en-US" altLang="ko-KR" sz="2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특히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습도는 평상시보다 결로가 발생했을 때 확연히 높아짐</a:t>
            </a:r>
            <a:endParaRPr lang="en-US" altLang="ko-KR" sz="36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2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모든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대해 유의미한 차이를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9C2994D-E1B5-476A-A514-01C8C1C4C747}"/>
              </a:ext>
            </a:extLst>
          </p:cNvPr>
          <p:cNvGrpSpPr/>
          <p:nvPr/>
        </p:nvGrpSpPr>
        <p:grpSpPr>
          <a:xfrm>
            <a:off x="1353312" y="3423137"/>
            <a:ext cx="21677375" cy="6480222"/>
            <a:chOff x="3182226" y="4749176"/>
            <a:chExt cx="17421225" cy="5163400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4D8D261C-3A1C-4C8A-98F9-01AF9BE4C7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82226" y="4749176"/>
              <a:ext cx="10201275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>
              <a:extLst>
                <a:ext uri="{FF2B5EF4-FFF2-40B4-BE49-F238E27FC236}">
                  <a16:creationId xmlns:a16="http://schemas.microsoft.com/office/drawing/2014/main" id="{6CB8F2B6-D220-45CA-849C-68CF8405D5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383501" y="4759551"/>
              <a:ext cx="7219950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1981A01-1DC3-45CC-987F-7798E5B48FF1}"/>
              </a:ext>
            </a:extLst>
          </p:cNvPr>
          <p:cNvSpPr/>
          <p:nvPr/>
        </p:nvSpPr>
        <p:spPr>
          <a:xfrm>
            <a:off x="1353312" y="10285857"/>
            <a:ext cx="21677376" cy="3052624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6BA5D4-3DD8-4A8A-9FDD-29BB5CDF2CCE}"/>
              </a:ext>
            </a:extLst>
          </p:cNvPr>
          <p:cNvSpPr txBox="1"/>
          <p:nvPr/>
        </p:nvSpPr>
        <p:spPr>
          <a:xfrm>
            <a:off x="854765" y="2350882"/>
            <a:ext cx="8297000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결로여부에 따른 시각화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CBE46A7-9900-490A-BBCE-A46F93E343A8}"/>
              </a:ext>
            </a:extLst>
          </p:cNvPr>
          <p:cNvSpPr/>
          <p:nvPr/>
        </p:nvSpPr>
        <p:spPr>
          <a:xfrm>
            <a:off x="5690945" y="3266772"/>
            <a:ext cx="4166287" cy="6721410"/>
          </a:xfrm>
          <a:prstGeom prst="rect">
            <a:avLst/>
          </a:prstGeom>
          <a:noFill/>
          <a:ln w="76200" cap="flat">
            <a:solidFill>
              <a:srgbClr val="FF33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6298FBA-63E2-427A-BAAC-4AB38C7CABBE}"/>
              </a:ext>
            </a:extLst>
          </p:cNvPr>
          <p:cNvSpPr/>
          <p:nvPr/>
        </p:nvSpPr>
        <p:spPr>
          <a:xfrm>
            <a:off x="18557053" y="3266772"/>
            <a:ext cx="4609637" cy="6721410"/>
          </a:xfrm>
          <a:prstGeom prst="rect">
            <a:avLst/>
          </a:prstGeom>
          <a:noFill/>
          <a:ln w="76200" cap="flat">
            <a:solidFill>
              <a:srgbClr val="FF33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4B86497-7397-453E-A77A-F799AF604E9B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4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B80572A7-CFA3-4294-8AE5-725EFB92E1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B940EE1-C820-4966-9F15-08ACCEDC7829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30" name="Picture 2" descr="High Spirit, Harmony, Humanity">
            <a:extLst>
              <a:ext uri="{FF2B5EF4-FFF2-40B4-BE49-F238E27FC236}">
                <a16:creationId xmlns:a16="http://schemas.microsoft.com/office/drawing/2014/main" id="{FD33C518-E5FD-4A56-8CDE-C9CF27705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428E7C0-3A4C-4EEF-B2CD-CE207506B266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2" name="1.1 결로란?">
            <a:extLst>
              <a:ext uri="{FF2B5EF4-FFF2-40B4-BE49-F238E27FC236}">
                <a16:creationId xmlns:a16="http://schemas.microsoft.com/office/drawing/2014/main" id="{13F635A8-5CFC-4B5E-ABEB-E41A48A834F9}"/>
              </a:ext>
            </a:extLst>
          </p:cNvPr>
          <p:cNvSpPr txBox="1"/>
          <p:nvPr/>
        </p:nvSpPr>
        <p:spPr>
          <a:xfrm>
            <a:off x="8278804" y="807228"/>
            <a:ext cx="853118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2</a:t>
            </a:r>
            <a:r>
              <a:rPr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ko-KR" altLang="en-US" dirty="0">
                <a:solidFill>
                  <a:schemeClr val="bg1"/>
                </a:solidFill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</a:rPr>
              <a:t>전처리</a:t>
            </a:r>
            <a:r>
              <a:rPr lang="en-US" dirty="0">
                <a:solidFill>
                  <a:schemeClr val="bg1"/>
                </a:solidFill>
              </a:rPr>
              <a:t> &amp; EDA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521091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D81AA1B4-B546-4356-A2D2-7A171D07914C}"/>
              </a:ext>
            </a:extLst>
          </p:cNvPr>
          <p:cNvSpPr/>
          <p:nvPr/>
        </p:nvSpPr>
        <p:spPr>
          <a:xfrm>
            <a:off x="13930338" y="5466278"/>
            <a:ext cx="9000000" cy="9000000"/>
          </a:xfrm>
          <a:prstGeom prst="ellipse">
            <a:avLst/>
          </a:prstGeom>
          <a:blipFill dpi="0" rotWithShape="1">
            <a:blip r:embed="rId2">
              <a:alphaModFix amt="77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9490555-AB4A-44FE-9BC8-81011CF94F4A}"/>
              </a:ext>
            </a:extLst>
          </p:cNvPr>
          <p:cNvSpPr/>
          <p:nvPr/>
        </p:nvSpPr>
        <p:spPr>
          <a:xfrm>
            <a:off x="18185354" y="3061226"/>
            <a:ext cx="6480000" cy="648000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826181E5-C182-440B-A9A6-1AC23DD517E4}"/>
              </a:ext>
            </a:extLst>
          </p:cNvPr>
          <p:cNvSpPr/>
          <p:nvPr/>
        </p:nvSpPr>
        <p:spPr>
          <a:xfrm>
            <a:off x="18185354" y="3064248"/>
            <a:ext cx="6480000" cy="6480000"/>
          </a:xfrm>
          <a:prstGeom prst="ellipse">
            <a:avLst/>
          </a:prstGeom>
          <a:blipFill dpi="0" rotWithShape="1">
            <a:blip r:embed="rId3">
              <a:alphaModFix amt="78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4EB756-3252-4039-BBDE-F7CEF0EBE624}"/>
              </a:ext>
            </a:extLst>
          </p:cNvPr>
          <p:cNvSpPr txBox="1"/>
          <p:nvPr/>
        </p:nvSpPr>
        <p:spPr>
          <a:xfrm>
            <a:off x="1005435" y="989673"/>
            <a:ext cx="8874188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9600" dirty="0">
                <a:solidFill>
                  <a:srgbClr val="1D5D93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CONTENTS</a:t>
            </a:r>
            <a:endParaRPr lang="ko-KR" altLang="en-US" sz="9600" dirty="0">
              <a:solidFill>
                <a:srgbClr val="1D5D93"/>
              </a:solidFill>
              <a:latin typeface="Typo_SsangmunDong B" panose="02020803020101020101" pitchFamily="18" charset="-127"/>
              <a:ea typeface="Typo_SsangmunDong B" panose="02020803020101020101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B97093A-CC68-4C90-97EE-C29FBA0A5D18}"/>
              </a:ext>
            </a:extLst>
          </p:cNvPr>
          <p:cNvGrpSpPr/>
          <p:nvPr/>
        </p:nvGrpSpPr>
        <p:grpSpPr>
          <a:xfrm>
            <a:off x="4786693" y="3061226"/>
            <a:ext cx="10185860" cy="9990427"/>
            <a:chOff x="13229535" y="1796820"/>
            <a:chExt cx="10185860" cy="999042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0FBAB85-AE61-4651-9388-B6BCF15DCC23}"/>
                </a:ext>
              </a:extLst>
            </p:cNvPr>
            <p:cNvSpPr txBox="1"/>
            <p:nvPr/>
          </p:nvSpPr>
          <p:spPr>
            <a:xfrm>
              <a:off x="13229535" y="1796820"/>
              <a:ext cx="10185860" cy="99904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r>
                <a:rPr lang="en-US" altLang="ko-KR" dirty="0"/>
                <a:t>1. </a:t>
              </a:r>
              <a:r>
                <a:rPr lang="ko-KR" altLang="en-US" dirty="0"/>
                <a:t>문제 정의와 결과</a:t>
              </a:r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endParaRPr lang="en-US" altLang="ko-KR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r>
                <a:rPr lang="en-US" altLang="ko-KR" dirty="0"/>
                <a:t>2. </a:t>
              </a:r>
              <a:r>
                <a:rPr lang="ko-KR" altLang="en-US" dirty="0"/>
                <a:t>데이터셋 제작</a:t>
              </a:r>
              <a:br>
                <a:rPr lang="ko-KR" altLang="en-US" sz="4000" dirty="0"/>
              </a:br>
              <a:endParaRPr lang="en-US" altLang="ko-KR" sz="4000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endParaRPr lang="en-US" altLang="ko-KR" sz="4000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endParaRPr lang="en-US" altLang="ko-KR" sz="4000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endParaRPr lang="en-US" altLang="ko-KR" sz="4000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endParaRPr lang="en-US" altLang="ko-KR" sz="4000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endParaRPr lang="en-US" altLang="ko-KR" sz="4000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endParaRPr lang="en-US" altLang="ko-KR" sz="4000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br>
                <a:rPr lang="en-US" altLang="ko-KR" sz="4000" dirty="0"/>
              </a:br>
              <a:endParaRPr lang="en-US" altLang="ko-KR" sz="4000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r>
                <a:rPr lang="en-US" altLang="ko-KR" dirty="0"/>
                <a:t>3. Modeling</a:t>
              </a:r>
              <a:br>
                <a:rPr lang="en-US" altLang="ko-KR" dirty="0"/>
              </a:br>
              <a:br>
                <a:rPr lang="en-US" altLang="ko-KR" dirty="0"/>
              </a:br>
              <a:r>
                <a:rPr lang="en-US" altLang="ko-KR" dirty="0"/>
                <a:t>4. </a:t>
              </a:r>
              <a:r>
                <a:rPr lang="ko-KR" altLang="en-US" dirty="0"/>
                <a:t>서비스 제안</a:t>
              </a:r>
              <a:endParaRPr lang="en-US" altLang="ko-KR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endParaRPr lang="en-US" altLang="ko-KR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r>
                <a:rPr lang="en-US" altLang="ko-KR" dirty="0"/>
                <a:t>5. </a:t>
              </a:r>
              <a:r>
                <a:rPr lang="ko-KR" altLang="en-US" dirty="0"/>
                <a:t>기대효과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F9C5B43-A727-4C60-B62A-AEA4AC911B5A}"/>
                </a:ext>
              </a:extLst>
            </p:cNvPr>
            <p:cNvSpPr/>
            <p:nvPr/>
          </p:nvSpPr>
          <p:spPr>
            <a:xfrm>
              <a:off x="14080895" y="4234696"/>
              <a:ext cx="9334500" cy="35702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r>
                <a:rPr lang="en-US" altLang="ko-KR" sz="4000" dirty="0"/>
                <a:t>1) </a:t>
              </a:r>
              <a:r>
                <a:rPr lang="ko-KR" altLang="en-US" sz="4000" dirty="0"/>
                <a:t>데이터 </a:t>
              </a:r>
              <a:r>
                <a:rPr lang="ko-KR" altLang="en-US" sz="4000" dirty="0" err="1"/>
                <a:t>전처리</a:t>
              </a:r>
              <a:r>
                <a:rPr lang="ko-KR" altLang="en-US" sz="4000" dirty="0"/>
                <a:t> </a:t>
              </a:r>
              <a:r>
                <a:rPr lang="en-US" altLang="ko-KR" sz="4000" dirty="0"/>
                <a:t>&amp; EDA</a:t>
              </a:r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br>
                <a:rPr lang="en-US" altLang="ko-KR" sz="4000" dirty="0"/>
              </a:br>
              <a:r>
                <a:rPr lang="en-US" altLang="ko-KR" sz="4000" dirty="0"/>
                <a:t>2) </a:t>
              </a:r>
              <a:r>
                <a:rPr lang="ko-KR" altLang="en-US" sz="4000" dirty="0"/>
                <a:t>기상데이터 </a:t>
              </a:r>
              <a:r>
                <a:rPr lang="en-US" altLang="ko-KR" sz="4000" dirty="0"/>
                <a:t>Feature Engineering</a:t>
              </a:r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br>
                <a:rPr lang="en-US" altLang="ko-KR" sz="4000" dirty="0"/>
              </a:br>
              <a:r>
                <a:rPr lang="en-US" altLang="ko-KR" sz="4000" dirty="0"/>
                <a:t>3) </a:t>
              </a:r>
              <a:r>
                <a:rPr lang="ko-KR" altLang="en-US" sz="4000" dirty="0"/>
                <a:t>공장 주변 정보 예측 모델</a:t>
              </a:r>
              <a:endParaRPr lang="en-US" altLang="ko-KR" sz="4000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endParaRPr lang="en-US" altLang="ko-KR" sz="4000" dirty="0"/>
            </a:p>
            <a:p>
              <a:pPr lvl="1">
                <a:lnSpc>
                  <a:spcPct val="80000"/>
                </a:lnSpc>
                <a:spcBef>
                  <a:spcPts val="0"/>
                </a:spcBef>
                <a:defRPr sz="5600" spc="-112">
                  <a:latin typeface="Typo_SsangmunDong B"/>
                  <a:ea typeface="Typo_SsangmunDong B"/>
                  <a:cs typeface="Typo_SsangmunDong B"/>
                  <a:sym typeface="Typo_SsangmunDong B"/>
                </a:defRPr>
              </a:pPr>
              <a:r>
                <a:rPr lang="en-US" altLang="ko-KR" sz="4000" dirty="0"/>
                <a:t>4)</a:t>
              </a:r>
              <a:r>
                <a:rPr lang="ko-KR" altLang="en-US" sz="4000" dirty="0"/>
                <a:t> 공장 주변 변수 </a:t>
              </a:r>
              <a:r>
                <a:rPr lang="en-US" altLang="ko-KR" sz="4000" dirty="0"/>
                <a:t>Clustering</a:t>
              </a:r>
              <a:endParaRPr lang="ko-KR" altLang="en-US" dirty="0"/>
            </a:p>
          </p:txBody>
        </p:sp>
      </p:grpSp>
      <p:sp>
        <p:nvSpPr>
          <p:cNvPr id="4" name="타원 3">
            <a:extLst>
              <a:ext uri="{FF2B5EF4-FFF2-40B4-BE49-F238E27FC236}">
                <a16:creationId xmlns:a16="http://schemas.microsoft.com/office/drawing/2014/main" id="{4B878A68-5E1D-4358-8206-DF6159E9D34A}"/>
              </a:ext>
            </a:extLst>
          </p:cNvPr>
          <p:cNvSpPr/>
          <p:nvPr/>
        </p:nvSpPr>
        <p:spPr>
          <a:xfrm>
            <a:off x="-937847" y="395448"/>
            <a:ext cx="3240000" cy="3240000"/>
          </a:xfrm>
          <a:prstGeom prst="ellipse">
            <a:avLst/>
          </a:prstGeom>
          <a:solidFill>
            <a:srgbClr val="226FAE">
              <a:alpha val="39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00813790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666C2838-8BEB-4FC9-B185-DCA15174A6DB}"/>
              </a:ext>
            </a:extLst>
          </p:cNvPr>
          <p:cNvSpPr/>
          <p:nvPr/>
        </p:nvSpPr>
        <p:spPr>
          <a:xfrm>
            <a:off x="1146112" y="3606147"/>
            <a:ext cx="7475122" cy="2553124"/>
          </a:xfrm>
          <a:prstGeom prst="roundRect">
            <a:avLst/>
          </a:prstGeom>
          <a:solidFill>
            <a:srgbClr val="E6EDF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3ED2FD8-EF5D-4699-8A87-352EC6963155}"/>
              </a:ext>
            </a:extLst>
          </p:cNvPr>
          <p:cNvSpPr/>
          <p:nvPr/>
        </p:nvSpPr>
        <p:spPr>
          <a:xfrm>
            <a:off x="1146112" y="6656232"/>
            <a:ext cx="7475122" cy="2553124"/>
          </a:xfrm>
          <a:prstGeom prst="roundRect">
            <a:avLst/>
          </a:prstGeom>
          <a:solidFill>
            <a:srgbClr val="E6EDF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7E268E89-2795-4AB4-AF52-A63039B3BCFB}"/>
              </a:ext>
            </a:extLst>
          </p:cNvPr>
          <p:cNvSpPr/>
          <p:nvPr/>
        </p:nvSpPr>
        <p:spPr>
          <a:xfrm>
            <a:off x="1146112" y="9761028"/>
            <a:ext cx="7475122" cy="2553124"/>
          </a:xfrm>
          <a:prstGeom prst="roundRect">
            <a:avLst/>
          </a:prstGeom>
          <a:solidFill>
            <a:srgbClr val="E6EDF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AE21463-D38C-4FB4-8E3A-AD0C1A3DE7CA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17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83EEA509-EF5F-4D94-B58A-506D61D4D9C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9158968-7DF8-4F69-B840-AA183CC35674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9" name="Picture 2" descr="High Spirit, Harmony, Humanity">
            <a:extLst>
              <a:ext uri="{FF2B5EF4-FFF2-40B4-BE49-F238E27FC236}">
                <a16:creationId xmlns:a16="http://schemas.microsoft.com/office/drawing/2014/main" id="{8896D987-8306-46E8-BB0A-94FF93D791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1C4D4BB-5E18-42DF-ACD4-2181028FB9E4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21" name="1.1 결로란?">
            <a:extLst>
              <a:ext uri="{FF2B5EF4-FFF2-40B4-BE49-F238E27FC236}">
                <a16:creationId xmlns:a16="http://schemas.microsoft.com/office/drawing/2014/main" id="{74F7F7B6-621E-46C8-9EC5-2168138A4A8F}"/>
              </a:ext>
            </a:extLst>
          </p:cNvPr>
          <p:cNvSpPr txBox="1"/>
          <p:nvPr/>
        </p:nvSpPr>
        <p:spPr>
          <a:xfrm>
            <a:off x="8278804" y="807228"/>
            <a:ext cx="853118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2</a:t>
            </a:r>
            <a:r>
              <a:rPr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1 </a:t>
            </a:r>
            <a:r>
              <a:rPr lang="ko-KR" altLang="en-US" dirty="0">
                <a:solidFill>
                  <a:schemeClr val="bg1"/>
                </a:solidFill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</a:rPr>
              <a:t>전처리</a:t>
            </a:r>
            <a:r>
              <a:rPr lang="en-US" dirty="0">
                <a:solidFill>
                  <a:schemeClr val="bg1"/>
                </a:solidFill>
              </a:rPr>
              <a:t> &amp; EDA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DE37B9-044B-49E6-B84F-520D60AFFEC9}"/>
              </a:ext>
            </a:extLst>
          </p:cNvPr>
          <p:cNvSpPr txBox="1"/>
          <p:nvPr/>
        </p:nvSpPr>
        <p:spPr>
          <a:xfrm>
            <a:off x="854765" y="2350882"/>
            <a:ext cx="534725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ko-KR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EDA </a:t>
            </a: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결론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E363A8E-88D9-4772-A7D0-133F69CF8842}"/>
              </a:ext>
            </a:extLst>
          </p:cNvPr>
          <p:cNvSpPr/>
          <p:nvPr/>
        </p:nvSpPr>
        <p:spPr>
          <a:xfrm>
            <a:off x="3145858" y="4497989"/>
            <a:ext cx="3475631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solidFill>
                  <a:schemeClr val="tx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1. </a:t>
            </a:r>
            <a:r>
              <a:rPr lang="ko-KR" altLang="en-US" sz="4400" dirty="0">
                <a:solidFill>
                  <a:schemeClr val="tx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공간적 차이</a:t>
            </a:r>
            <a:endParaRPr lang="en-US" altLang="ko-KR" sz="4400" dirty="0">
              <a:solidFill>
                <a:schemeClr val="tx1"/>
              </a:solidFill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8A9D88E-9E68-41C8-BD97-46959C823A32}"/>
              </a:ext>
            </a:extLst>
          </p:cNvPr>
          <p:cNvSpPr/>
          <p:nvPr/>
        </p:nvSpPr>
        <p:spPr>
          <a:xfrm>
            <a:off x="3145858" y="7548074"/>
            <a:ext cx="3475631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solidFill>
                  <a:schemeClr val="tx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2. </a:t>
            </a:r>
            <a:r>
              <a:rPr lang="ko-KR" altLang="en-US" sz="4400" dirty="0">
                <a:solidFill>
                  <a:schemeClr val="tx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시간적 차이</a:t>
            </a:r>
            <a:endParaRPr lang="en-US" altLang="ko-KR" sz="4400" dirty="0">
              <a:solidFill>
                <a:schemeClr val="tx1"/>
              </a:solidFill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1786D05-0859-43F3-8498-F814422CCCD5}"/>
              </a:ext>
            </a:extLst>
          </p:cNvPr>
          <p:cNvSpPr/>
          <p:nvPr/>
        </p:nvSpPr>
        <p:spPr>
          <a:xfrm>
            <a:off x="1523631" y="10375871"/>
            <a:ext cx="672008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solidFill>
                  <a:schemeClr val="tx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3. </a:t>
            </a:r>
            <a:r>
              <a:rPr lang="ko-KR" altLang="en-US" sz="4000" dirty="0">
                <a:solidFill>
                  <a:schemeClr val="tx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공장 </a:t>
            </a:r>
            <a:r>
              <a:rPr lang="ko-KR" altLang="en-US" sz="4000" dirty="0" err="1">
                <a:solidFill>
                  <a:schemeClr val="tx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내외부</a:t>
            </a:r>
            <a:r>
              <a:rPr lang="ko-KR" altLang="en-US" sz="4000" dirty="0">
                <a:solidFill>
                  <a:schemeClr val="tx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온도와 습도에 대한 확실한 이해 필요</a:t>
            </a:r>
            <a:endParaRPr lang="en-US" altLang="ko-KR" sz="4000" dirty="0">
              <a:solidFill>
                <a:schemeClr val="tx1"/>
              </a:solidFill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25EAFD2-C3E3-41DC-8E29-E79164C321AE}"/>
              </a:ext>
            </a:extLst>
          </p:cNvPr>
          <p:cNvSpPr/>
          <p:nvPr/>
        </p:nvSpPr>
        <p:spPr>
          <a:xfrm>
            <a:off x="9220199" y="3967073"/>
            <a:ext cx="13868400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공장의 지리적 위치에 따라</a:t>
            </a:r>
            <a:r>
              <a:rPr lang="en-US" altLang="ko-KR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ko-KR" altLang="en-US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온도</a:t>
            </a:r>
            <a:r>
              <a:rPr lang="en-US" altLang="ko-KR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습도</a:t>
            </a:r>
            <a:r>
              <a:rPr lang="en-US" altLang="ko-KR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일교차 간의 유의미한 차이가 있음</a:t>
            </a:r>
            <a:endParaRPr lang="en-US" altLang="ko-KR" sz="36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공장의 지리적 차이와 공장 내부에 </a:t>
            </a:r>
            <a:r>
              <a:rPr lang="en-US" altLang="ko-KR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설치 </a:t>
            </a:r>
            <a:r>
              <a:rPr lang="ko-KR" altLang="en-US" sz="36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위치에 따른 차이를 고려 필요 존재</a:t>
            </a:r>
            <a:endParaRPr lang="en-US" altLang="ko-KR" sz="36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03CA43-1717-4937-8BAB-9F716B3F735F}"/>
              </a:ext>
            </a:extLst>
          </p:cNvPr>
          <p:cNvSpPr/>
          <p:nvPr/>
        </p:nvSpPr>
        <p:spPr>
          <a:xfrm>
            <a:off x="9220199" y="7141049"/>
            <a:ext cx="12192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따라 온도와 습도의 시간적 흐름이 다름</a:t>
            </a:r>
            <a:endParaRPr lang="en-US" altLang="ko-KR" sz="36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이를 반영해줄 수 있는 변수 생성 필요</a:t>
            </a:r>
            <a:endParaRPr lang="en-US" altLang="ko-KR" sz="36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A567D3-0B9C-4FF7-9B05-246140FD0333}"/>
              </a:ext>
            </a:extLst>
          </p:cNvPr>
          <p:cNvSpPr/>
          <p:nvPr/>
        </p:nvSpPr>
        <p:spPr>
          <a:xfrm>
            <a:off x="9220199" y="9761028"/>
            <a:ext cx="13241611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가장 핵심적인 </a:t>
            </a:r>
            <a:r>
              <a:rPr lang="en-US" altLang="ko-KR" sz="36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feature</a:t>
            </a:r>
            <a:r>
              <a:rPr lang="ko-KR" altLang="en-US" sz="36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인 </a:t>
            </a:r>
            <a:r>
              <a:rPr lang="ko-KR" altLang="en-US" sz="3600" u="sng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온도와 습도</a:t>
            </a:r>
            <a:r>
              <a:rPr lang="en-US" altLang="ko-KR" sz="3600" u="sng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</a:t>
            </a:r>
            <a:r>
              <a:rPr lang="ko-KR" altLang="en-US" sz="3600" u="sng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 </a:t>
            </a:r>
            <a:r>
              <a:rPr lang="ko-KR" altLang="en-US" sz="3600" u="sng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내외부</a:t>
            </a:r>
            <a:r>
              <a:rPr lang="ko-KR" altLang="en-US" sz="3600" u="sng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차이를 완벽하게 파악해야 함</a:t>
            </a:r>
            <a:endParaRPr lang="en-US" altLang="ko-KR" sz="3600" u="sng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발생시 월에 상관없이 평균 </a:t>
            </a:r>
            <a:r>
              <a:rPr lang="en-US" altLang="ko-KR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70 </a:t>
            </a:r>
            <a:r>
              <a:rPr lang="ko-KR" altLang="en-US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이상의 높은 습도를 갖음</a:t>
            </a:r>
            <a:endParaRPr lang="en-US" altLang="ko-KR" sz="36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평상시에는 내 외부 일교차가 상이하지만</a:t>
            </a:r>
            <a:r>
              <a:rPr lang="en-US" altLang="ko-KR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결로가 발생 시 내 외부 습도 간의 일교차가 거의 동일</a:t>
            </a:r>
            <a:r>
              <a:rPr lang="en-US" altLang="ko-KR" sz="36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u="sng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환기와 같이 습도를 잡아줄 노력 필요</a:t>
            </a:r>
            <a:endParaRPr lang="en-US" altLang="ko-KR" sz="3600" u="sng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089398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9BAC68BA-4B82-4050-8A0E-2DFCA0D4E9E0}"/>
              </a:ext>
            </a:extLst>
          </p:cNvPr>
          <p:cNvSpPr/>
          <p:nvPr/>
        </p:nvSpPr>
        <p:spPr>
          <a:xfrm>
            <a:off x="854765" y="3317761"/>
            <a:ext cx="891788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C5BCA34-0312-4D9F-8711-C0963A8DAF2A}"/>
              </a:ext>
            </a:extLst>
          </p:cNvPr>
          <p:cNvSpPr/>
          <p:nvPr/>
        </p:nvSpPr>
        <p:spPr>
          <a:xfrm>
            <a:off x="10210800" y="3317760"/>
            <a:ext cx="13339481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DA2163E-0629-498F-9B8F-20D2C613DF51}"/>
              </a:ext>
            </a:extLst>
          </p:cNvPr>
          <p:cNvSpPr/>
          <p:nvPr/>
        </p:nvSpPr>
        <p:spPr>
          <a:xfrm>
            <a:off x="11404423" y="5655861"/>
            <a:ext cx="10952234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1. </a:t>
            </a:r>
            <a:r>
              <a:rPr lang="ko-KR" altLang="en-US" sz="44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기상 </a:t>
            </a:r>
            <a:r>
              <a:rPr lang="ko-KR" altLang="en-US" sz="44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결측치</a:t>
            </a:r>
            <a:r>
              <a:rPr lang="ko-KR" altLang="en-US" sz="44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처리</a:t>
            </a:r>
            <a:endParaRPr lang="en-US" altLang="ko-KR" sz="44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보간함수</a:t>
            </a:r>
            <a:r>
              <a:rPr lang="ko-KR" altLang="en-US" sz="40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사용</a:t>
            </a:r>
            <a:endParaRPr lang="en-US" altLang="ko-KR" sz="40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주변 관측소 </a:t>
            </a:r>
            <a:r>
              <a:rPr lang="en-US" altLang="ko-KR" sz="40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data</a:t>
            </a:r>
            <a:r>
              <a:rPr lang="ko-KR" altLang="en-US" sz="40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로 대체</a:t>
            </a:r>
            <a:endParaRPr lang="en-US" altLang="ko-KR" sz="40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914400" indent="-914400">
              <a:lnSpc>
                <a:spcPct val="100000"/>
              </a:lnSpc>
              <a:spcBef>
                <a:spcPts val="600"/>
              </a:spcBef>
              <a:buAutoNum type="arabicPeriod"/>
            </a:pPr>
            <a:endParaRPr lang="en-US" altLang="ko-KR" sz="44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2. </a:t>
            </a:r>
            <a:r>
              <a:rPr lang="ko-KR" altLang="en-US" sz="44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보간함수</a:t>
            </a:r>
            <a:r>
              <a:rPr lang="ko-KR" altLang="en-US" sz="44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생성</a:t>
            </a:r>
            <a:endParaRPr lang="en-US" altLang="ko-KR" sz="44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존재하지 않는 시간대에 대한 기상 데이터 생성</a:t>
            </a:r>
            <a:endParaRPr lang="en-US" altLang="ko-KR" sz="40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결측치</a:t>
            </a:r>
            <a:r>
              <a:rPr lang="ko-KR" altLang="en-US" sz="40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보완에 활용</a:t>
            </a:r>
            <a:endParaRPr lang="en-US" altLang="ko-KR" sz="40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2ECE8EB-023C-4125-9AF1-FA55F2875DFC}"/>
              </a:ext>
            </a:extLst>
          </p:cNvPr>
          <p:cNvSpPr/>
          <p:nvPr/>
        </p:nvSpPr>
        <p:spPr>
          <a:xfrm>
            <a:off x="854765" y="3318367"/>
            <a:ext cx="8917885" cy="910733"/>
          </a:xfrm>
          <a:prstGeom prst="rect">
            <a:avLst/>
          </a:prstGeom>
          <a:solidFill>
            <a:srgbClr val="E4E4E4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B921A8-7396-4A8E-BAA8-F02F8C74D909}"/>
              </a:ext>
            </a:extLst>
          </p:cNvPr>
          <p:cNvSpPr txBox="1"/>
          <p:nvPr/>
        </p:nvSpPr>
        <p:spPr>
          <a:xfrm>
            <a:off x="3580157" y="3505200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프로세스 흐름도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C45FEDA-04B3-45CA-8DB4-14C6A0275D54}"/>
              </a:ext>
            </a:extLst>
          </p:cNvPr>
          <p:cNvSpPr/>
          <p:nvPr/>
        </p:nvSpPr>
        <p:spPr>
          <a:xfrm>
            <a:off x="10210800" y="3318366"/>
            <a:ext cx="13339481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2679868-3D40-43DE-9E69-79B133C18CD9}"/>
              </a:ext>
            </a:extLst>
          </p:cNvPr>
          <p:cNvSpPr txBox="1"/>
          <p:nvPr/>
        </p:nvSpPr>
        <p:spPr>
          <a:xfrm>
            <a:off x="15146990" y="3524249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목적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AAD5245-F612-430D-9BE0-C2B89E0DF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390" y="5477521"/>
            <a:ext cx="7646634" cy="540421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1EF3E9C-E563-4CB9-93B7-A0488C616A42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기상 데이터 </a:t>
            </a:r>
            <a:r>
              <a:rPr lang="ko-KR" altLang="en-US" sz="4400" dirty="0" err="1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전처리</a:t>
            </a: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개요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BCD360E-F597-4441-9860-A9F038C83464}"/>
              </a:ext>
            </a:extLst>
          </p:cNvPr>
          <p:cNvGrpSpPr/>
          <p:nvPr/>
        </p:nvGrpSpPr>
        <p:grpSpPr>
          <a:xfrm>
            <a:off x="854765" y="419924"/>
            <a:ext cx="19421061" cy="1488062"/>
            <a:chOff x="770735" y="4692492"/>
            <a:chExt cx="19303692" cy="1488062"/>
          </a:xfrm>
        </p:grpSpPr>
        <p:pic>
          <p:nvPicPr>
            <p:cNvPr id="25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6237D25E-6490-4150-AD75-74002442BDD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199D90C9-FC94-471A-A13E-CDEF37555FA6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7" name="Picture 2" descr="High Spirit, Harmony, Humanity">
            <a:extLst>
              <a:ext uri="{FF2B5EF4-FFF2-40B4-BE49-F238E27FC236}">
                <a16:creationId xmlns:a16="http://schemas.microsoft.com/office/drawing/2014/main" id="{DD4DB382-262B-4D6A-9F9D-D05387E2C0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3813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7DD87A6-C43F-429F-BFE2-E02119E78FEB}"/>
              </a:ext>
            </a:extLst>
          </p:cNvPr>
          <p:cNvSpPr txBox="1"/>
          <p:nvPr/>
        </p:nvSpPr>
        <p:spPr>
          <a:xfrm>
            <a:off x="1146112" y="58613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1" name="1.1 결로란?">
            <a:extLst>
              <a:ext uri="{FF2B5EF4-FFF2-40B4-BE49-F238E27FC236}">
                <a16:creationId xmlns:a16="http://schemas.microsoft.com/office/drawing/2014/main" id="{4BE67F1C-D3F9-43A7-818A-4EB16AA0A558}"/>
              </a:ext>
            </a:extLst>
          </p:cNvPr>
          <p:cNvSpPr txBox="1"/>
          <p:nvPr/>
        </p:nvSpPr>
        <p:spPr>
          <a:xfrm>
            <a:off x="8278804" y="880139"/>
            <a:ext cx="1165222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2 </a:t>
            </a:r>
            <a:r>
              <a:rPr lang="ko-KR" altLang="en-US" sz="4800" dirty="0">
                <a:solidFill>
                  <a:schemeClr val="bg1"/>
                </a:solidFill>
              </a:rPr>
              <a:t>기상 데이터 </a:t>
            </a:r>
            <a:r>
              <a:rPr lang="en-US" altLang="ko-KR" sz="4800" dirty="0">
                <a:solidFill>
                  <a:schemeClr val="bg1"/>
                </a:solidFill>
              </a:rPr>
              <a:t>Feature Engineering</a:t>
            </a:r>
            <a:endParaRPr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89010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BCE94D-00E1-42EE-BCD7-42CF32571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914" y="2763643"/>
            <a:ext cx="10912731" cy="10277856"/>
          </a:xfrm>
          <a:prstGeom prst="rect">
            <a:avLst/>
          </a:prstGeom>
        </p:spPr>
      </p:pic>
      <p:sp>
        <p:nvSpPr>
          <p:cNvPr id="3" name="별: 꼭짓점 5개 2">
            <a:extLst>
              <a:ext uri="{FF2B5EF4-FFF2-40B4-BE49-F238E27FC236}">
                <a16:creationId xmlns:a16="http://schemas.microsoft.com/office/drawing/2014/main" id="{3A5DB42A-9F7F-4C57-B894-DC97B5AD0A73}"/>
              </a:ext>
            </a:extLst>
          </p:cNvPr>
          <p:cNvSpPr/>
          <p:nvPr/>
        </p:nvSpPr>
        <p:spPr>
          <a:xfrm>
            <a:off x="9124411" y="4468567"/>
            <a:ext cx="786384" cy="676656"/>
          </a:xfrm>
          <a:prstGeom prst="star5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3D6941-5989-486A-B55F-17AE1B884CB7}"/>
              </a:ext>
            </a:extLst>
          </p:cNvPr>
          <p:cNvSpPr txBox="1"/>
          <p:nvPr/>
        </p:nvSpPr>
        <p:spPr>
          <a:xfrm>
            <a:off x="8264875" y="3237461"/>
            <a:ext cx="250545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현대제철 당진공장</a:t>
            </a:r>
            <a:endParaRPr lang="ko-KR" altLang="en-US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A6B27C-1AB8-470A-BD4D-0C19D95BBC75}"/>
              </a:ext>
            </a:extLst>
          </p:cNvPr>
          <p:cNvSpPr txBox="1"/>
          <p:nvPr/>
        </p:nvSpPr>
        <p:spPr>
          <a:xfrm>
            <a:off x="4828050" y="7205676"/>
            <a:ext cx="2542032" cy="61555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당진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AWS</a:t>
            </a:r>
            <a:endParaRPr lang="ko-KR" altLang="en-US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22D04E0-F9EA-44AC-9FCB-CDF02EB8A539}"/>
              </a:ext>
            </a:extLst>
          </p:cNvPr>
          <p:cNvSpPr txBox="1"/>
          <p:nvPr/>
        </p:nvSpPr>
        <p:spPr>
          <a:xfrm>
            <a:off x="9237165" y="8772013"/>
            <a:ext cx="2542032" cy="61555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신평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AWS</a:t>
            </a:r>
            <a:endParaRPr lang="ko-KR" altLang="en-US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999794-D275-4D97-B56E-8DDFC15765C2}"/>
              </a:ext>
            </a:extLst>
          </p:cNvPr>
          <p:cNvSpPr txBox="1"/>
          <p:nvPr/>
        </p:nvSpPr>
        <p:spPr>
          <a:xfrm>
            <a:off x="9081717" y="6050499"/>
            <a:ext cx="2852928" cy="61555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송악읍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동네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EF8726-987A-4310-8A12-7D243F542463}"/>
              </a:ext>
            </a:extLst>
          </p:cNvPr>
          <p:cNvSpPr txBox="1"/>
          <p:nvPr/>
        </p:nvSpPr>
        <p:spPr>
          <a:xfrm>
            <a:off x="4672602" y="5065429"/>
            <a:ext cx="2852928" cy="61555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송산면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동네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5201B6-1B2E-4D3B-93EC-C0EC72CDCDF4}"/>
              </a:ext>
            </a:extLst>
          </p:cNvPr>
          <p:cNvSpPr txBox="1"/>
          <p:nvPr/>
        </p:nvSpPr>
        <p:spPr>
          <a:xfrm>
            <a:off x="1460826" y="11416986"/>
            <a:ext cx="2852928" cy="6155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서산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ASOS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847C4D4-E2DA-45CC-9912-6706BF2944B5}"/>
              </a:ext>
            </a:extLst>
          </p:cNvPr>
          <p:cNvSpPr/>
          <p:nvPr/>
        </p:nvSpPr>
        <p:spPr>
          <a:xfrm>
            <a:off x="12449356" y="2763643"/>
            <a:ext cx="11100925" cy="10277856"/>
          </a:xfrm>
          <a:prstGeom prst="rect">
            <a:avLst/>
          </a:prstGeom>
          <a:noFill/>
          <a:ln w="38100" cap="flat">
            <a:solidFill>
              <a:srgbClr val="969696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84D5A27-34DD-480A-BD39-07705B2F214B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3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41A3C922-658D-4639-805B-C3AADDA4BD0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DAB180A-711B-4B9D-86AB-F44AD7C54489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5" name="Picture 2" descr="High Spirit, Harmony, Humanity">
            <a:extLst>
              <a:ext uri="{FF2B5EF4-FFF2-40B4-BE49-F238E27FC236}">
                <a16:creationId xmlns:a16="http://schemas.microsoft.com/office/drawing/2014/main" id="{09BA7567-9F87-45E8-B3E8-8CF8D34810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E64C433-9CC6-4DE8-B80B-9ECDD230FFE4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1" name="1.1 결로란?">
            <a:extLst>
              <a:ext uri="{FF2B5EF4-FFF2-40B4-BE49-F238E27FC236}">
                <a16:creationId xmlns:a16="http://schemas.microsoft.com/office/drawing/2014/main" id="{C80C3DDD-2199-487B-A3AD-3BDD6A1F4A3F}"/>
              </a:ext>
            </a:extLst>
          </p:cNvPr>
          <p:cNvSpPr txBox="1"/>
          <p:nvPr/>
        </p:nvSpPr>
        <p:spPr>
          <a:xfrm>
            <a:off x="8278804" y="861089"/>
            <a:ext cx="1165222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2 </a:t>
            </a:r>
            <a:r>
              <a:rPr lang="ko-KR" altLang="en-US" sz="4800" dirty="0">
                <a:solidFill>
                  <a:schemeClr val="bg1"/>
                </a:solidFill>
              </a:rPr>
              <a:t>기상 데이터 </a:t>
            </a:r>
            <a:r>
              <a:rPr lang="en-US" altLang="ko-KR" sz="4800" dirty="0">
                <a:solidFill>
                  <a:schemeClr val="bg1"/>
                </a:solidFill>
              </a:rPr>
              <a:t>Feature Engineering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5E7552A-6B4B-4FC8-9663-4785467BC36A}"/>
              </a:ext>
            </a:extLst>
          </p:cNvPr>
          <p:cNvSpPr/>
          <p:nvPr/>
        </p:nvSpPr>
        <p:spPr>
          <a:xfrm>
            <a:off x="13170643" y="6666052"/>
            <a:ext cx="9658350" cy="6170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존재하지 않는 시간대에 대한 기상 데이터가 생성 필요</a:t>
            </a:r>
            <a:endParaRPr lang="en-US" altLang="ko-KR" sz="40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2000" dirty="0">
              <a:latin typeface="넥슨Lv2고딕 Medium" panose="00000600000000000000" pitchFamily="2" charset="-127"/>
              <a:ea typeface="넥슨Lv2고딕 Medium" panose="00000600000000000000" pitchFamily="2" charset="-127"/>
              <a:sym typeface="Wingdings" panose="05000000000000000000" pitchFamily="2" charset="2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  <a:sym typeface="Wingdings" panose="05000000000000000000" pitchFamily="2" charset="2"/>
              </a:rPr>
              <a:t>결과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2000" dirty="0">
              <a:latin typeface="넥슨Lv2고딕 Medium" panose="00000600000000000000" pitchFamily="2" charset="-127"/>
              <a:ea typeface="넥슨Lv2고딕 Medium" panose="00000600000000000000" pitchFamily="2" charset="-127"/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  <a:sym typeface="Wingdings" panose="05000000000000000000" pitchFamily="2" charset="2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à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  <a:sym typeface="Wingdings" panose="05000000000000000000" pitchFamily="2" charset="2"/>
              </a:rPr>
              <a:t>보간 함수가 기존 데이터를 상당히 잘 대변한다고 볼 수 있음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  <a:sym typeface="Wingdings" panose="05000000000000000000" pitchFamily="2" charset="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6" name="표 10">
                <a:extLst>
                  <a:ext uri="{FF2B5EF4-FFF2-40B4-BE49-F238E27FC236}">
                    <a16:creationId xmlns:a16="http://schemas.microsoft.com/office/drawing/2014/main" id="{AADAA946-3CC6-47EF-A79D-FF72A364773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64362888"/>
                  </p:ext>
                </p:extLst>
              </p:nvPr>
            </p:nvGraphicFramePr>
            <p:xfrm>
              <a:off x="14872570" y="9032117"/>
              <a:ext cx="6254496" cy="1920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224488">
                      <a:extLst>
                        <a:ext uri="{9D8B030D-6E8A-4147-A177-3AD203B41FA5}">
                          <a16:colId xmlns:a16="http://schemas.microsoft.com/office/drawing/2014/main" val="3815516219"/>
                        </a:ext>
                      </a:extLst>
                    </a:gridCol>
                    <a:gridCol w="2515004">
                      <a:extLst>
                        <a:ext uri="{9D8B030D-6E8A-4147-A177-3AD203B41FA5}">
                          <a16:colId xmlns:a16="http://schemas.microsoft.com/office/drawing/2014/main" val="2191928212"/>
                        </a:ext>
                      </a:extLst>
                    </a:gridCol>
                    <a:gridCol w="2515004">
                      <a:extLst>
                        <a:ext uri="{9D8B030D-6E8A-4147-A177-3AD203B41FA5}">
                          <a16:colId xmlns:a16="http://schemas.microsoft.com/office/drawing/2014/main" val="1613354736"/>
                        </a:ext>
                      </a:extLst>
                    </a:gridCol>
                  </a:tblGrid>
                  <a:tr h="443186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36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ko-KR" altLang="en-US" sz="3600" i="1" dirty="0" smtClean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pPr>
                                  <m:e>
                                    <m:r>
                                      <a:rPr lang="ko-KR" altLang="en-US" sz="3600" i="1" dirty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𝑅</m:t>
                                    </m:r>
                                  </m:e>
                                  <m:sup>
                                    <m:r>
                                      <a:rPr lang="ko-KR" altLang="en-US" sz="3600" dirty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ko-KR" altLang="en-US" sz="3600" i="1" dirty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ko-KR" altLang="en-US" sz="36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3600" i="1" dirty="0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𝑀𝑆𝐸</m:t>
                                </m:r>
                              </m:oMath>
                            </m:oMathPara>
                          </a14:m>
                          <a:endParaRPr lang="ko-KR" altLang="en-US" sz="36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66687988"/>
                      </a:ext>
                    </a:extLst>
                  </a:tr>
                  <a:tr h="443186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ko-KR" altLang="en-US" sz="36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온도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600" dirty="0">
                              <a:latin typeface="넥슨Lv2고딕 Bold" panose="00000800000000000000" pitchFamily="2" charset="-127"/>
                              <a:ea typeface="넥슨Lv2고딕 Bold" panose="00000800000000000000" pitchFamily="2" charset="-127"/>
                              <a:sym typeface="Wingdings" panose="05000000000000000000" pitchFamily="2" charset="2"/>
                            </a:rPr>
                            <a:t>0.9987</a:t>
                          </a:r>
                          <a:endParaRPr lang="ko-KR" altLang="en-US" sz="3600" dirty="0">
                            <a:latin typeface="넥슨Lv2고딕 Bold" panose="00000800000000000000" pitchFamily="2" charset="-127"/>
                            <a:ea typeface="넥슨Lv2고딕 Bold" panose="000008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6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  <a:sym typeface="Wingdings" panose="05000000000000000000" pitchFamily="2" charset="2"/>
                            </a:rPr>
                            <a:t>0.3726</a:t>
                          </a:r>
                          <a:endParaRPr lang="ko-KR" altLang="en-US" sz="36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70843010"/>
                      </a:ext>
                    </a:extLst>
                  </a:tr>
                  <a:tr h="443186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ko-KR" altLang="en-US" sz="36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습도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600" dirty="0">
                              <a:latin typeface="넥슨Lv2고딕 Bold" panose="00000800000000000000" pitchFamily="2" charset="-127"/>
                              <a:ea typeface="넥슨Lv2고딕 Bold" panose="00000800000000000000" pitchFamily="2" charset="-127"/>
                              <a:sym typeface="Wingdings" panose="05000000000000000000" pitchFamily="2" charset="2"/>
                            </a:rPr>
                            <a:t>0.9906</a:t>
                          </a:r>
                          <a:endParaRPr lang="ko-KR" altLang="en-US" sz="3600" dirty="0">
                            <a:latin typeface="넥슨Lv2고딕 Bold" panose="00000800000000000000" pitchFamily="2" charset="-127"/>
                            <a:ea typeface="넥슨Lv2고딕 Bold" panose="000008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6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  <a:sym typeface="Wingdings" panose="05000000000000000000" pitchFamily="2" charset="2"/>
                            </a:rPr>
                            <a:t>1.8439</a:t>
                          </a:r>
                          <a:endParaRPr lang="ko-KR" altLang="en-US" sz="36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357037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6" name="표 10">
                <a:extLst>
                  <a:ext uri="{FF2B5EF4-FFF2-40B4-BE49-F238E27FC236}">
                    <a16:creationId xmlns:a16="http://schemas.microsoft.com/office/drawing/2014/main" id="{AADAA946-3CC6-47EF-A79D-FF72A364773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64362888"/>
                  </p:ext>
                </p:extLst>
              </p:nvPr>
            </p:nvGraphicFramePr>
            <p:xfrm>
              <a:off x="14872570" y="9032117"/>
              <a:ext cx="6254496" cy="1920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224488">
                      <a:extLst>
                        <a:ext uri="{9D8B030D-6E8A-4147-A177-3AD203B41FA5}">
                          <a16:colId xmlns:a16="http://schemas.microsoft.com/office/drawing/2014/main" val="3815516219"/>
                        </a:ext>
                      </a:extLst>
                    </a:gridCol>
                    <a:gridCol w="2515004">
                      <a:extLst>
                        <a:ext uri="{9D8B030D-6E8A-4147-A177-3AD203B41FA5}">
                          <a16:colId xmlns:a16="http://schemas.microsoft.com/office/drawing/2014/main" val="2191928212"/>
                        </a:ext>
                      </a:extLst>
                    </a:gridCol>
                    <a:gridCol w="2515004">
                      <a:extLst>
                        <a:ext uri="{9D8B030D-6E8A-4147-A177-3AD203B41FA5}">
                          <a16:colId xmlns:a16="http://schemas.microsoft.com/office/drawing/2014/main" val="1613354736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36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5"/>
                          <a:stretch>
                            <a:fillRect l="-48910" t="-952" r="-100484" b="-237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5"/>
                          <a:stretch>
                            <a:fillRect l="-148910" t="-952" r="-484" b="-2371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66687988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ko-KR" altLang="en-US" sz="36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온도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600" dirty="0">
                              <a:latin typeface="넥슨Lv2고딕 Bold" panose="00000800000000000000" pitchFamily="2" charset="-127"/>
                              <a:ea typeface="넥슨Lv2고딕 Bold" panose="00000800000000000000" pitchFamily="2" charset="-127"/>
                              <a:sym typeface="Wingdings" panose="05000000000000000000" pitchFamily="2" charset="2"/>
                            </a:rPr>
                            <a:t>0.9987</a:t>
                          </a:r>
                          <a:endParaRPr lang="ko-KR" altLang="en-US" sz="3600" dirty="0">
                            <a:latin typeface="넥슨Lv2고딕 Bold" panose="00000800000000000000" pitchFamily="2" charset="-127"/>
                            <a:ea typeface="넥슨Lv2고딕 Bold" panose="000008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6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  <a:sym typeface="Wingdings" panose="05000000000000000000" pitchFamily="2" charset="2"/>
                            </a:rPr>
                            <a:t>0.3726</a:t>
                          </a:r>
                          <a:endParaRPr lang="ko-KR" altLang="en-US" sz="36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70843010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ko-KR" altLang="en-US" sz="36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습도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600" dirty="0">
                              <a:latin typeface="넥슨Lv2고딕 Bold" panose="00000800000000000000" pitchFamily="2" charset="-127"/>
                              <a:ea typeface="넥슨Lv2고딕 Bold" panose="00000800000000000000" pitchFamily="2" charset="-127"/>
                              <a:sym typeface="Wingdings" panose="05000000000000000000" pitchFamily="2" charset="2"/>
                            </a:rPr>
                            <a:t>0.9906</a:t>
                          </a:r>
                          <a:endParaRPr lang="ko-KR" altLang="en-US" sz="3600" dirty="0">
                            <a:latin typeface="넥슨Lv2고딕 Bold" panose="00000800000000000000" pitchFamily="2" charset="-127"/>
                            <a:ea typeface="넥슨Lv2고딕 Bold" panose="000008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6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  <a:sym typeface="Wingdings" panose="05000000000000000000" pitchFamily="2" charset="2"/>
                            </a:rPr>
                            <a:t>1.8439</a:t>
                          </a:r>
                          <a:endParaRPr lang="ko-KR" altLang="en-US" sz="36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357037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242" name="Picture 2" descr="다항함수 보간법 - 리브레 위키">
            <a:extLst>
              <a:ext uri="{FF2B5EF4-FFF2-40B4-BE49-F238E27FC236}">
                <a16:creationId xmlns:a16="http://schemas.microsoft.com/office/drawing/2014/main" id="{63BB3E6E-73DE-4212-BE9B-22DC03DE6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2544" y="3326053"/>
            <a:ext cx="6294549" cy="2901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9BAC68BA-4B82-4050-8A0E-2DFCA0D4E9E0}"/>
              </a:ext>
            </a:extLst>
          </p:cNvPr>
          <p:cNvSpPr/>
          <p:nvPr/>
        </p:nvSpPr>
        <p:spPr>
          <a:xfrm>
            <a:off x="854765" y="3317761"/>
            <a:ext cx="891788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C5BCA34-0312-4D9F-8711-C0963A8DAF2A}"/>
              </a:ext>
            </a:extLst>
          </p:cNvPr>
          <p:cNvSpPr/>
          <p:nvPr/>
        </p:nvSpPr>
        <p:spPr>
          <a:xfrm>
            <a:off x="10210800" y="3317760"/>
            <a:ext cx="13339481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DA2163E-0629-498F-9B8F-20D2C613DF51}"/>
              </a:ext>
            </a:extLst>
          </p:cNvPr>
          <p:cNvSpPr/>
          <p:nvPr/>
        </p:nvSpPr>
        <p:spPr>
          <a:xfrm>
            <a:off x="11404423" y="6594580"/>
            <a:ext cx="1095223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시간적 흐름을 반영할 수 있는 변수들 생성</a:t>
            </a:r>
            <a:b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b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1. </a:t>
            </a:r>
            <a:r>
              <a:rPr lang="ko-KR" altLang="en-US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계절적 특성</a:t>
            </a:r>
            <a: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(seasonal)</a:t>
            </a:r>
            <a:b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b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2. </a:t>
            </a:r>
            <a:r>
              <a:rPr lang="ko-KR" altLang="en-US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일별 추이</a:t>
            </a:r>
            <a: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(Trend)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2ECE8EB-023C-4125-9AF1-FA55F2875DFC}"/>
              </a:ext>
            </a:extLst>
          </p:cNvPr>
          <p:cNvSpPr/>
          <p:nvPr/>
        </p:nvSpPr>
        <p:spPr>
          <a:xfrm>
            <a:off x="854765" y="3318367"/>
            <a:ext cx="8917885" cy="910733"/>
          </a:xfrm>
          <a:prstGeom prst="rect">
            <a:avLst/>
          </a:prstGeom>
          <a:solidFill>
            <a:srgbClr val="E4E4E4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B921A8-7396-4A8E-BAA8-F02F8C74D909}"/>
              </a:ext>
            </a:extLst>
          </p:cNvPr>
          <p:cNvSpPr txBox="1"/>
          <p:nvPr/>
        </p:nvSpPr>
        <p:spPr>
          <a:xfrm>
            <a:off x="3580157" y="3505200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프로세스 흐름도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C45FEDA-04B3-45CA-8DB4-14C6A0275D54}"/>
              </a:ext>
            </a:extLst>
          </p:cNvPr>
          <p:cNvSpPr/>
          <p:nvPr/>
        </p:nvSpPr>
        <p:spPr>
          <a:xfrm>
            <a:off x="10210800" y="3318366"/>
            <a:ext cx="13339481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2679868-3D40-43DE-9E69-79B133C18CD9}"/>
              </a:ext>
            </a:extLst>
          </p:cNvPr>
          <p:cNvSpPr txBox="1"/>
          <p:nvPr/>
        </p:nvSpPr>
        <p:spPr>
          <a:xfrm>
            <a:off x="15146990" y="3524249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목적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EFF952A6-8B29-4BC7-82CD-4D2C56315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383" y="4980452"/>
            <a:ext cx="8168648" cy="756496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A7C25D4-4E3E-4692-BECE-17D7DB6ABBC5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기상 </a:t>
            </a:r>
            <a:r>
              <a:rPr lang="en-US" altLang="ko-KR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Clustering </a:t>
            </a: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개요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6D54B83-FFAE-4CEA-ABFB-1BF73483EA80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19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8E7E94B6-B4CF-4785-B2BE-EFF0BC6358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A5C67F9-92EC-4B26-B0D7-66FCB3BB6897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06AA5DA0-C0F1-4A12-B5DD-9F6F3C7D9B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B27F889-6A22-4CB4-9879-63C920667881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0" name="1.1 결로란?">
            <a:extLst>
              <a:ext uri="{FF2B5EF4-FFF2-40B4-BE49-F238E27FC236}">
                <a16:creationId xmlns:a16="http://schemas.microsoft.com/office/drawing/2014/main" id="{16EF3649-9BDE-4566-8E4E-55AD72566553}"/>
              </a:ext>
            </a:extLst>
          </p:cNvPr>
          <p:cNvSpPr txBox="1"/>
          <p:nvPr/>
        </p:nvSpPr>
        <p:spPr>
          <a:xfrm>
            <a:off x="8278804" y="861089"/>
            <a:ext cx="1165222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2 </a:t>
            </a:r>
            <a:r>
              <a:rPr lang="ko-KR" altLang="en-US" sz="4800" dirty="0">
                <a:solidFill>
                  <a:schemeClr val="bg1"/>
                </a:solidFill>
              </a:rPr>
              <a:t>기상 데이터 </a:t>
            </a:r>
            <a:r>
              <a:rPr lang="en-US" altLang="ko-KR" sz="4800" dirty="0">
                <a:solidFill>
                  <a:schemeClr val="bg1"/>
                </a:solidFill>
              </a:rPr>
              <a:t>Feature Engineering</a:t>
            </a:r>
            <a:endParaRPr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4531836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F48AD755-DBDE-445A-B91C-CAC64BD51179}"/>
              </a:ext>
            </a:extLst>
          </p:cNvPr>
          <p:cNvSpPr txBox="1"/>
          <p:nvPr/>
        </p:nvSpPr>
        <p:spPr>
          <a:xfrm>
            <a:off x="2594127" y="9859358"/>
            <a:ext cx="7622205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시간적 흐름에 따른 계절적 추세를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반영한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Cluster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3D34DD-1CF6-4F37-A6C7-BF221AE4FEC2}"/>
              </a:ext>
            </a:extLst>
          </p:cNvPr>
          <p:cNvSpPr txBox="1"/>
          <p:nvPr/>
        </p:nvSpPr>
        <p:spPr>
          <a:xfrm>
            <a:off x="14167669" y="9859358"/>
            <a:ext cx="7622205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하루의 추이와 변화 정도를 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반영한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Cluster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68F6E06-336E-4967-B3D2-D40F285603BD}"/>
              </a:ext>
            </a:extLst>
          </p:cNvPr>
          <p:cNvSpPr txBox="1"/>
          <p:nvPr/>
        </p:nvSpPr>
        <p:spPr>
          <a:xfrm>
            <a:off x="1845365" y="3836519"/>
            <a:ext cx="20693269" cy="23083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42950" indent="-74295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앞선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EDA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통해서 결로여부와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시간의 흐름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따라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 내 외부 온도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습도 데이터들 간의 유의미한 차이가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AutoNum type="arabicPeriod"/>
            </a:pPr>
            <a:endParaRPr lang="en-US" altLang="ko-KR" sz="2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결로는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일교차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가 심할 때 발생 확률이 높으며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하루의 온도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습도 변화를 기준으로 그룹을 만들어 반영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3D07F5A-AE78-4322-9634-5FECF7780497}"/>
              </a:ext>
            </a:extLst>
          </p:cNvPr>
          <p:cNvSpPr/>
          <p:nvPr/>
        </p:nvSpPr>
        <p:spPr>
          <a:xfrm>
            <a:off x="12428312" y="7022381"/>
            <a:ext cx="11100919" cy="6019119"/>
          </a:xfrm>
          <a:prstGeom prst="rect">
            <a:avLst/>
          </a:prstGeom>
          <a:noFill/>
          <a:ln w="762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9D34CB2-FC6A-4200-BF58-1F4A517D1249}"/>
              </a:ext>
            </a:extLst>
          </p:cNvPr>
          <p:cNvSpPr/>
          <p:nvPr/>
        </p:nvSpPr>
        <p:spPr>
          <a:xfrm>
            <a:off x="854770" y="7022380"/>
            <a:ext cx="11100919" cy="6019119"/>
          </a:xfrm>
          <a:prstGeom prst="rect">
            <a:avLst/>
          </a:prstGeom>
          <a:noFill/>
          <a:ln w="762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CFD3200-3D77-4A7C-943B-BAF4E7B9D45E}"/>
              </a:ext>
            </a:extLst>
          </p:cNvPr>
          <p:cNvSpPr/>
          <p:nvPr/>
        </p:nvSpPr>
        <p:spPr>
          <a:xfrm>
            <a:off x="854521" y="3292520"/>
            <a:ext cx="22674957" cy="339632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279F1A-E46C-4D23-8DA5-531252EC6BB6}"/>
              </a:ext>
            </a:extLst>
          </p:cNvPr>
          <p:cNvSpPr/>
          <p:nvPr/>
        </p:nvSpPr>
        <p:spPr>
          <a:xfrm>
            <a:off x="2771863" y="7753719"/>
            <a:ext cx="72667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Seasonal(Point) Cluster</a:t>
            </a:r>
            <a:endParaRPr lang="ko-KR" altLang="en-US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F67D563-D746-4507-9EA4-11D2798ACE74}"/>
              </a:ext>
            </a:extLst>
          </p:cNvPr>
          <p:cNvSpPr/>
          <p:nvPr/>
        </p:nvSpPr>
        <p:spPr>
          <a:xfrm>
            <a:off x="15897913" y="7753718"/>
            <a:ext cx="41617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Trend Cluster</a:t>
            </a:r>
            <a:endParaRPr lang="ko-KR" altLang="en-US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CAA376D-3F00-467B-98B6-12B6B884656F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ko-KR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Clustering </a:t>
            </a: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방향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8BCA6A7-5091-4029-B95F-ACA7621727E4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2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F47FA8FB-68D7-4FEE-903F-1E92715FCB4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97891DB-A673-41AC-A880-C83912F1DA93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4" name="Picture 2" descr="High Spirit, Harmony, Humanity">
            <a:extLst>
              <a:ext uri="{FF2B5EF4-FFF2-40B4-BE49-F238E27FC236}">
                <a16:creationId xmlns:a16="http://schemas.microsoft.com/office/drawing/2014/main" id="{1834F2EF-D190-46EF-9358-F25A6E37BC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00882E9-B65F-469C-8018-36DCA5EFA9AB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26" name="1.1 결로란?">
            <a:extLst>
              <a:ext uri="{FF2B5EF4-FFF2-40B4-BE49-F238E27FC236}">
                <a16:creationId xmlns:a16="http://schemas.microsoft.com/office/drawing/2014/main" id="{F5CCF3AE-056D-4D78-A8FF-D4D9AA14EDF0}"/>
              </a:ext>
            </a:extLst>
          </p:cNvPr>
          <p:cNvSpPr txBox="1"/>
          <p:nvPr/>
        </p:nvSpPr>
        <p:spPr>
          <a:xfrm>
            <a:off x="8278804" y="861089"/>
            <a:ext cx="1165222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2 </a:t>
            </a:r>
            <a:r>
              <a:rPr lang="ko-KR" altLang="en-US" sz="4800" dirty="0">
                <a:solidFill>
                  <a:schemeClr val="bg1"/>
                </a:solidFill>
              </a:rPr>
              <a:t>기상 데이터 </a:t>
            </a:r>
            <a:r>
              <a:rPr lang="en-US" altLang="ko-KR" sz="4800" dirty="0">
                <a:solidFill>
                  <a:schemeClr val="bg1"/>
                </a:solidFill>
              </a:rPr>
              <a:t>Feature Engineering</a:t>
            </a:r>
            <a:endParaRPr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794314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819E331-7F28-4D93-90B9-CADEEE860CB5}"/>
              </a:ext>
            </a:extLst>
          </p:cNvPr>
          <p:cNvSpPr txBox="1"/>
          <p:nvPr/>
        </p:nvSpPr>
        <p:spPr>
          <a:xfrm>
            <a:off x="1353311" y="2673167"/>
            <a:ext cx="6061279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Seasonal Clustering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DDFF7FC-2F41-472F-BF8D-CD524E69124B}"/>
              </a:ext>
            </a:extLst>
          </p:cNvPr>
          <p:cNvSpPr/>
          <p:nvPr/>
        </p:nvSpPr>
        <p:spPr>
          <a:xfrm>
            <a:off x="854765" y="3317761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1D246DA-91B8-4058-95C0-03622CB53DE5}"/>
              </a:ext>
            </a:extLst>
          </p:cNvPr>
          <p:cNvSpPr/>
          <p:nvPr/>
        </p:nvSpPr>
        <p:spPr>
          <a:xfrm>
            <a:off x="854765" y="2403967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31E7E60-135F-40DE-9112-DA7447F7349D}"/>
              </a:ext>
            </a:extLst>
          </p:cNvPr>
          <p:cNvSpPr txBox="1"/>
          <p:nvPr/>
        </p:nvSpPr>
        <p:spPr>
          <a:xfrm>
            <a:off x="2633625" y="2551557"/>
            <a:ext cx="754320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Seasonal Clustering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프로세스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42D8647-5831-4B9A-A3FF-34DBDD65B74F}"/>
              </a:ext>
            </a:extLst>
          </p:cNvPr>
          <p:cNvSpPr/>
          <p:nvPr/>
        </p:nvSpPr>
        <p:spPr>
          <a:xfrm>
            <a:off x="12449356" y="3317760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4E91E5E-0F11-4BB5-8324-EEB4955421F7}"/>
              </a:ext>
            </a:extLst>
          </p:cNvPr>
          <p:cNvSpPr/>
          <p:nvPr/>
        </p:nvSpPr>
        <p:spPr>
          <a:xfrm>
            <a:off x="12449356" y="2404083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8E49BC5-F3B7-4AE9-BCA9-7E24239DC13F}"/>
              </a:ext>
            </a:extLst>
          </p:cNvPr>
          <p:cNvSpPr txBox="1"/>
          <p:nvPr/>
        </p:nvSpPr>
        <p:spPr>
          <a:xfrm>
            <a:off x="14593186" y="2551673"/>
            <a:ext cx="681326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Trend Clustering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프로세스</a:t>
            </a: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AD7DCC94-CBFE-495A-A807-AC84DA4CF032}"/>
              </a:ext>
            </a:extLst>
          </p:cNvPr>
          <p:cNvGrpSpPr/>
          <p:nvPr/>
        </p:nvGrpSpPr>
        <p:grpSpPr>
          <a:xfrm>
            <a:off x="14339081" y="4152537"/>
            <a:ext cx="7315200" cy="1060704"/>
            <a:chOff x="2798064" y="3912101"/>
            <a:chExt cx="7315200" cy="1060704"/>
          </a:xfrm>
        </p:grpSpPr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B66D5742-E7A2-4A18-BD1D-AD8F9E1A2D60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EB1A7C2D-DEEF-4B82-BB9C-360994355B43}"/>
                </a:ext>
              </a:extLst>
            </p:cNvPr>
            <p:cNvSpPr txBox="1"/>
            <p:nvPr/>
          </p:nvSpPr>
          <p:spPr>
            <a:xfrm>
              <a:off x="2980944" y="4165454"/>
              <a:ext cx="6949440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Weather_Interpolation_Dictionary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E12488A1-9BB9-4A8C-95D9-FE716DE27F14}"/>
              </a:ext>
            </a:extLst>
          </p:cNvPr>
          <p:cNvGrpSpPr/>
          <p:nvPr/>
        </p:nvGrpSpPr>
        <p:grpSpPr>
          <a:xfrm>
            <a:off x="14339087" y="6753688"/>
            <a:ext cx="7315189" cy="2759004"/>
            <a:chOff x="2798064" y="3912101"/>
            <a:chExt cx="7315189" cy="2759004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9A48291-5C58-4A4C-A4C1-6B3816B87DCF}"/>
                </a:ext>
              </a:extLst>
            </p:cNvPr>
            <p:cNvSpPr/>
            <p:nvPr/>
          </p:nvSpPr>
          <p:spPr>
            <a:xfrm>
              <a:off x="2798064" y="3912101"/>
              <a:ext cx="7315189" cy="27590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1A8C9DF-BC80-4B79-AE4B-0A8E7ED80429}"/>
                </a:ext>
              </a:extLst>
            </p:cNvPr>
            <p:cNvSpPr txBox="1"/>
            <p:nvPr/>
          </p:nvSpPr>
          <p:spPr>
            <a:xfrm>
              <a:off x="2980938" y="4422134"/>
              <a:ext cx="6949440" cy="173893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Weather Data Table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(0~4, 4~8, 8~12, 12~16, 16~20, 20~24)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02CF648D-0779-4FE1-A56A-6A084260892A}"/>
              </a:ext>
            </a:extLst>
          </p:cNvPr>
          <p:cNvGrpSpPr/>
          <p:nvPr/>
        </p:nvGrpSpPr>
        <p:grpSpPr>
          <a:xfrm>
            <a:off x="14339081" y="10999589"/>
            <a:ext cx="7315200" cy="1060704"/>
            <a:chOff x="2798064" y="3912101"/>
            <a:chExt cx="7315200" cy="1060704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88969828-B9C5-42E3-8AB2-7DCAC7EE2F21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661EF47-5721-49D7-83C8-1E56A42500B4}"/>
                </a:ext>
              </a:extLst>
            </p:cNvPr>
            <p:cNvSpPr txBox="1"/>
            <p:nvPr/>
          </p:nvSpPr>
          <p:spPr>
            <a:xfrm>
              <a:off x="2980944" y="4165454"/>
              <a:ext cx="6949440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K-means Clustering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2773BFA4-701F-41DE-8C67-1E4B8533937E}"/>
              </a:ext>
            </a:extLst>
          </p:cNvPr>
          <p:cNvCxnSpPr>
            <a:cxnSpLocks/>
          </p:cNvCxnSpPr>
          <p:nvPr/>
        </p:nvCxnSpPr>
        <p:spPr>
          <a:xfrm>
            <a:off x="17996681" y="5507432"/>
            <a:ext cx="0" cy="786384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D896F1CA-A51D-43BA-8822-8D84394FE709}"/>
              </a:ext>
            </a:extLst>
          </p:cNvPr>
          <p:cNvCxnSpPr>
            <a:cxnSpLocks/>
          </p:cNvCxnSpPr>
          <p:nvPr/>
        </p:nvCxnSpPr>
        <p:spPr>
          <a:xfrm>
            <a:off x="17996681" y="9751435"/>
            <a:ext cx="0" cy="786384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928F31FC-55CA-4AB9-9AAE-985D8555B39B}"/>
              </a:ext>
            </a:extLst>
          </p:cNvPr>
          <p:cNvGrpSpPr/>
          <p:nvPr/>
        </p:nvGrpSpPr>
        <p:grpSpPr>
          <a:xfrm>
            <a:off x="18490348" y="5577983"/>
            <a:ext cx="768928" cy="836732"/>
            <a:chOff x="4907161" y="4031433"/>
            <a:chExt cx="768928" cy="836732"/>
          </a:xfrm>
        </p:grpSpPr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EE0D78D7-1ABE-44CB-937B-5D59B5E3818C}"/>
                </a:ext>
              </a:extLst>
            </p:cNvPr>
            <p:cNvSpPr/>
            <p:nvPr/>
          </p:nvSpPr>
          <p:spPr>
            <a:xfrm>
              <a:off x="4907161" y="4031433"/>
              <a:ext cx="768928" cy="836732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62C1D49D-B014-4DA6-BA10-4D772CE092C4}"/>
                </a:ext>
              </a:extLst>
            </p:cNvPr>
            <p:cNvSpPr txBox="1"/>
            <p:nvPr/>
          </p:nvSpPr>
          <p:spPr>
            <a:xfrm>
              <a:off x="5052634" y="4182881"/>
              <a:ext cx="47798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1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C078E6BE-6319-475E-9A4D-075A70172F0A}"/>
              </a:ext>
            </a:extLst>
          </p:cNvPr>
          <p:cNvGrpSpPr/>
          <p:nvPr/>
        </p:nvGrpSpPr>
        <p:grpSpPr>
          <a:xfrm>
            <a:off x="20031498" y="6922627"/>
            <a:ext cx="768928" cy="836732"/>
            <a:chOff x="4907161" y="4031433"/>
            <a:chExt cx="768928" cy="836732"/>
          </a:xfrm>
        </p:grpSpPr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E274B410-D159-499E-9462-8C50E1900761}"/>
                </a:ext>
              </a:extLst>
            </p:cNvPr>
            <p:cNvSpPr/>
            <p:nvPr/>
          </p:nvSpPr>
          <p:spPr>
            <a:xfrm>
              <a:off x="4907161" y="4031433"/>
              <a:ext cx="768928" cy="836732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059E96EC-FDA9-472B-8DB3-CC6E36DC226A}"/>
                </a:ext>
              </a:extLst>
            </p:cNvPr>
            <p:cNvSpPr txBox="1"/>
            <p:nvPr/>
          </p:nvSpPr>
          <p:spPr>
            <a:xfrm>
              <a:off x="5052634" y="4182881"/>
              <a:ext cx="47798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2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DB2B3DA5-130E-44B9-A878-F22913C2FD10}"/>
              </a:ext>
            </a:extLst>
          </p:cNvPr>
          <p:cNvGrpSpPr/>
          <p:nvPr/>
        </p:nvGrpSpPr>
        <p:grpSpPr>
          <a:xfrm>
            <a:off x="18490348" y="9821986"/>
            <a:ext cx="768928" cy="836732"/>
            <a:chOff x="4907161" y="4031433"/>
            <a:chExt cx="768928" cy="836732"/>
          </a:xfrm>
        </p:grpSpPr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5EE42CF2-7646-4434-97B4-6005B2A9EC47}"/>
                </a:ext>
              </a:extLst>
            </p:cNvPr>
            <p:cNvSpPr/>
            <p:nvPr/>
          </p:nvSpPr>
          <p:spPr>
            <a:xfrm>
              <a:off x="4907161" y="4031433"/>
              <a:ext cx="768928" cy="836732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145114A2-6DBB-4336-AD54-F5EA1088A1D9}"/>
                </a:ext>
              </a:extLst>
            </p:cNvPr>
            <p:cNvSpPr txBox="1"/>
            <p:nvPr/>
          </p:nvSpPr>
          <p:spPr>
            <a:xfrm>
              <a:off x="5052634" y="4163003"/>
              <a:ext cx="47798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3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A473125A-B164-4B6A-9B39-B7955A9C3C35}"/>
              </a:ext>
            </a:extLst>
          </p:cNvPr>
          <p:cNvGrpSpPr/>
          <p:nvPr/>
        </p:nvGrpSpPr>
        <p:grpSpPr>
          <a:xfrm>
            <a:off x="2111523" y="3732608"/>
            <a:ext cx="4348895" cy="1637027"/>
            <a:chOff x="2798064" y="3912101"/>
            <a:chExt cx="7315200" cy="1060704"/>
          </a:xfrm>
        </p:grpSpPr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FD3B5867-BA2D-4311-BF75-5407885F3989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FFC56F3-2857-40B7-B7D0-AB8BE4881EDD}"/>
                </a:ext>
              </a:extLst>
            </p:cNvPr>
            <p:cNvSpPr txBox="1"/>
            <p:nvPr/>
          </p:nvSpPr>
          <p:spPr>
            <a:xfrm>
              <a:off x="2980943" y="4123377"/>
              <a:ext cx="6949440" cy="6381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2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Weather_Interpolation_Dictionary</a:t>
              </a:r>
              <a:endPara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407B4C58-FB66-4650-A923-DCDEC0A4CC6C}"/>
              </a:ext>
            </a:extLst>
          </p:cNvPr>
          <p:cNvGrpSpPr/>
          <p:nvPr/>
        </p:nvGrpSpPr>
        <p:grpSpPr>
          <a:xfrm>
            <a:off x="2111523" y="6103186"/>
            <a:ext cx="4348895" cy="1637027"/>
            <a:chOff x="2798064" y="3912101"/>
            <a:chExt cx="7315200" cy="1060704"/>
          </a:xfrm>
        </p:grpSpPr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A25398B8-88EE-4638-8D0B-5F99F9C8FF41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10507426-4BB1-4752-AEAA-215F83192A7E}"/>
                </a:ext>
              </a:extLst>
            </p:cNvPr>
            <p:cNvSpPr txBox="1"/>
            <p:nvPr/>
          </p:nvSpPr>
          <p:spPr>
            <a:xfrm>
              <a:off x="2980945" y="4262973"/>
              <a:ext cx="6949438" cy="3589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Weather Data Table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215B317A-AA15-4FB4-8197-082A62C8B0FC}"/>
              </a:ext>
            </a:extLst>
          </p:cNvPr>
          <p:cNvGrpSpPr/>
          <p:nvPr/>
        </p:nvGrpSpPr>
        <p:grpSpPr>
          <a:xfrm>
            <a:off x="2111523" y="8473450"/>
            <a:ext cx="4348895" cy="1637027"/>
            <a:chOff x="2798064" y="3912101"/>
            <a:chExt cx="7315200" cy="1060704"/>
          </a:xfrm>
        </p:grpSpPr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59DD25EE-ADA1-4057-A005-0408238D2561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1293B54-D631-4E71-A64E-4F113562B239}"/>
                </a:ext>
              </a:extLst>
            </p:cNvPr>
            <p:cNvSpPr txBox="1"/>
            <p:nvPr/>
          </p:nvSpPr>
          <p:spPr>
            <a:xfrm>
              <a:off x="3014048" y="4103435"/>
              <a:ext cx="6883229" cy="6780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Data Table (PCA </a:t>
              </a:r>
              <a:r>
                <a:rPr lang="ko-KR" altLang="en-US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변수 </a:t>
              </a: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2</a:t>
              </a:r>
              <a:r>
                <a:rPr lang="ko-KR" altLang="en-US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개</a:t>
              </a: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, min,</a:t>
              </a:r>
              <a:r>
                <a:rPr lang="ko-KR" altLang="en-US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 </a:t>
              </a: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max)</a:t>
              </a:r>
              <a:endParaRPr lang="ko-KR" altLang="en-US" sz="34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DC4F2874-62D6-4E34-AF9F-3814679C579D}"/>
              </a:ext>
            </a:extLst>
          </p:cNvPr>
          <p:cNvSpPr/>
          <p:nvPr/>
        </p:nvSpPr>
        <p:spPr>
          <a:xfrm>
            <a:off x="2111524" y="10843083"/>
            <a:ext cx="9045050" cy="1611782"/>
          </a:xfrm>
          <a:prstGeom prst="rect">
            <a:avLst/>
          </a:prstGeom>
          <a:noFill/>
          <a:ln w="38100" cap="flat">
            <a:solidFill>
              <a:srgbClr val="89CA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3D8F7A4-077A-4ABF-B9D9-15D88DCDC9E7}"/>
              </a:ext>
            </a:extLst>
          </p:cNvPr>
          <p:cNvSpPr txBox="1"/>
          <p:nvPr/>
        </p:nvSpPr>
        <p:spPr>
          <a:xfrm>
            <a:off x="2461146" y="11371975"/>
            <a:ext cx="834580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K-means Clustering</a:t>
            </a:r>
            <a:endParaRPr lang="ko-KR" altLang="en-US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55458912-2480-44E2-AFBB-88A3AF249447}"/>
              </a:ext>
            </a:extLst>
          </p:cNvPr>
          <p:cNvCxnSpPr>
            <a:cxnSpLocks/>
          </p:cNvCxnSpPr>
          <p:nvPr/>
        </p:nvCxnSpPr>
        <p:spPr>
          <a:xfrm>
            <a:off x="4285970" y="5449147"/>
            <a:ext cx="0" cy="498042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B4224342-05CE-43B6-8CD9-1EBCFE1A800E}"/>
              </a:ext>
            </a:extLst>
          </p:cNvPr>
          <p:cNvSpPr txBox="1"/>
          <p:nvPr/>
        </p:nvSpPr>
        <p:spPr>
          <a:xfrm>
            <a:off x="2422979" y="7792854"/>
            <a:ext cx="2206483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PCA</a:t>
            </a:r>
            <a:endParaRPr lang="ko-KR" altLang="en-US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FD6824A7-5176-4B6A-AE41-A8B4D4092516}"/>
              </a:ext>
            </a:extLst>
          </p:cNvPr>
          <p:cNvGrpSpPr/>
          <p:nvPr/>
        </p:nvGrpSpPr>
        <p:grpSpPr>
          <a:xfrm>
            <a:off x="6805999" y="8473450"/>
            <a:ext cx="4348895" cy="1637027"/>
            <a:chOff x="2798064" y="3912101"/>
            <a:chExt cx="7315200" cy="1060704"/>
          </a:xfrm>
        </p:grpSpPr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55CFBFD1-5BE0-4F39-A4E4-862D0B4D31B6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63E27E4-50CD-43FB-9E1F-2C6AE6B61955}"/>
                </a:ext>
              </a:extLst>
            </p:cNvPr>
            <p:cNvSpPr txBox="1"/>
            <p:nvPr/>
          </p:nvSpPr>
          <p:spPr>
            <a:xfrm>
              <a:off x="2980943" y="4078508"/>
              <a:ext cx="6949440" cy="72789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ko-KR" altLang="en-US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해당 일 </a:t>
              </a: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feature</a:t>
              </a:r>
              <a:r>
                <a:rPr lang="ko-KR" altLang="en-US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의</a:t>
              </a:r>
              <a:endParaRPr lang="en-US" altLang="ko-KR" sz="34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min, max</a:t>
              </a:r>
              <a:endParaRPr lang="ko-KR" altLang="en-US" sz="34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287CB325-75FC-496F-B069-496DBFC65427}"/>
              </a:ext>
            </a:extLst>
          </p:cNvPr>
          <p:cNvCxnSpPr>
            <a:cxnSpLocks/>
          </p:cNvCxnSpPr>
          <p:nvPr/>
        </p:nvCxnSpPr>
        <p:spPr>
          <a:xfrm>
            <a:off x="4285970" y="7819725"/>
            <a:ext cx="0" cy="498042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화살표: 아래쪽 103">
            <a:extLst>
              <a:ext uri="{FF2B5EF4-FFF2-40B4-BE49-F238E27FC236}">
                <a16:creationId xmlns:a16="http://schemas.microsoft.com/office/drawing/2014/main" id="{FCDB8D79-1233-4B40-849E-2B670AE9A69E}"/>
              </a:ext>
            </a:extLst>
          </p:cNvPr>
          <p:cNvSpPr/>
          <p:nvPr/>
        </p:nvSpPr>
        <p:spPr>
          <a:xfrm>
            <a:off x="5575827" y="10296724"/>
            <a:ext cx="2116444" cy="361994"/>
          </a:xfrm>
          <a:prstGeom prst="down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831716A-1CB3-46DD-85E0-2883AD3C4F92}"/>
              </a:ext>
            </a:extLst>
          </p:cNvPr>
          <p:cNvSpPr txBox="1"/>
          <p:nvPr/>
        </p:nvSpPr>
        <p:spPr>
          <a:xfrm>
            <a:off x="6265461" y="8922631"/>
            <a:ext cx="73549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+</a:t>
            </a:r>
            <a:endParaRPr lang="ko-KR" altLang="en-US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4BAF6DAE-9C12-4529-B98A-AB6B7DB369B2}"/>
              </a:ext>
            </a:extLst>
          </p:cNvPr>
          <p:cNvGrpSpPr/>
          <p:nvPr/>
        </p:nvGrpSpPr>
        <p:grpSpPr>
          <a:xfrm>
            <a:off x="4556721" y="5407662"/>
            <a:ext cx="623446" cy="656551"/>
            <a:chOff x="8778582" y="4951271"/>
            <a:chExt cx="623446" cy="656551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D789A7B9-AFC8-47E8-9A17-D328DC112036}"/>
                </a:ext>
              </a:extLst>
            </p:cNvPr>
            <p:cNvSpPr/>
            <p:nvPr/>
          </p:nvSpPr>
          <p:spPr>
            <a:xfrm>
              <a:off x="8778582" y="4951271"/>
              <a:ext cx="623446" cy="656551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0D5A1017-C997-4224-9899-B929EABA6E56}"/>
                </a:ext>
              </a:extLst>
            </p:cNvPr>
            <p:cNvSpPr txBox="1"/>
            <p:nvPr/>
          </p:nvSpPr>
          <p:spPr>
            <a:xfrm>
              <a:off x="8851317" y="5028484"/>
              <a:ext cx="477976" cy="5021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32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1</a:t>
              </a:r>
              <a:endParaRPr kumimoji="1" lang="ko-KR" altLang="en-US" sz="32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22F18963-2BA8-4A44-865F-46E1CF6EAB4C}"/>
              </a:ext>
            </a:extLst>
          </p:cNvPr>
          <p:cNvGrpSpPr/>
          <p:nvPr/>
        </p:nvGrpSpPr>
        <p:grpSpPr>
          <a:xfrm>
            <a:off x="4556721" y="7772708"/>
            <a:ext cx="623446" cy="656551"/>
            <a:chOff x="8778582" y="4951271"/>
            <a:chExt cx="623446" cy="656551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45084E56-9405-4549-BA10-62ACCAC1407F}"/>
                </a:ext>
              </a:extLst>
            </p:cNvPr>
            <p:cNvSpPr/>
            <p:nvPr/>
          </p:nvSpPr>
          <p:spPr>
            <a:xfrm>
              <a:off x="8778582" y="4951271"/>
              <a:ext cx="623446" cy="656551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0130B7B5-3233-420B-9942-7B7FAAFD610A}"/>
                </a:ext>
              </a:extLst>
            </p:cNvPr>
            <p:cNvSpPr txBox="1"/>
            <p:nvPr/>
          </p:nvSpPr>
          <p:spPr>
            <a:xfrm>
              <a:off x="8851317" y="5028484"/>
              <a:ext cx="477976" cy="5021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32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2</a:t>
              </a:r>
              <a:endParaRPr kumimoji="1" lang="ko-KR" altLang="en-US" sz="32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01EFBD7C-4706-4473-B77C-1F577E3F9AC1}"/>
              </a:ext>
            </a:extLst>
          </p:cNvPr>
          <p:cNvGrpSpPr/>
          <p:nvPr/>
        </p:nvGrpSpPr>
        <p:grpSpPr>
          <a:xfrm>
            <a:off x="8668723" y="7743916"/>
            <a:ext cx="623446" cy="656551"/>
            <a:chOff x="8778582" y="4951271"/>
            <a:chExt cx="623446" cy="656551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6AF1F700-E602-4407-93C4-36DED548199A}"/>
                </a:ext>
              </a:extLst>
            </p:cNvPr>
            <p:cNvSpPr/>
            <p:nvPr/>
          </p:nvSpPr>
          <p:spPr>
            <a:xfrm>
              <a:off x="8778582" y="4951271"/>
              <a:ext cx="623446" cy="656551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6AA50997-1E91-4D4A-9B68-86491F2D15FE}"/>
                </a:ext>
              </a:extLst>
            </p:cNvPr>
            <p:cNvSpPr txBox="1"/>
            <p:nvPr/>
          </p:nvSpPr>
          <p:spPr>
            <a:xfrm>
              <a:off x="8851317" y="5028484"/>
              <a:ext cx="477976" cy="5021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32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3</a:t>
              </a:r>
              <a:endParaRPr kumimoji="1" lang="ko-KR" altLang="en-US" sz="32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3EBE7288-EE29-4AEE-97E8-9E8924C33908}"/>
              </a:ext>
            </a:extLst>
          </p:cNvPr>
          <p:cNvGrpSpPr/>
          <p:nvPr/>
        </p:nvGrpSpPr>
        <p:grpSpPr>
          <a:xfrm>
            <a:off x="9795158" y="11320699"/>
            <a:ext cx="623446" cy="656551"/>
            <a:chOff x="8778582" y="4951271"/>
            <a:chExt cx="623446" cy="656551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581ABE73-711E-4610-8E75-BE76B2F7033B}"/>
                </a:ext>
              </a:extLst>
            </p:cNvPr>
            <p:cNvSpPr/>
            <p:nvPr/>
          </p:nvSpPr>
          <p:spPr>
            <a:xfrm>
              <a:off x="8778582" y="4951271"/>
              <a:ext cx="623446" cy="656551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B29E2586-F0D2-4538-90DC-55B129EA500F}"/>
                </a:ext>
              </a:extLst>
            </p:cNvPr>
            <p:cNvSpPr txBox="1"/>
            <p:nvPr/>
          </p:nvSpPr>
          <p:spPr>
            <a:xfrm>
              <a:off x="8851317" y="5028484"/>
              <a:ext cx="477976" cy="5021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32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4</a:t>
              </a:r>
              <a:endParaRPr kumimoji="1" lang="ko-KR" altLang="en-US" sz="32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23CC4F47-1521-48D5-8EA7-4CF68E142C5A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135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ED8BF23A-FEB7-4AAF-BC66-61C6205C2F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7A9419DF-9A48-4C5B-8FF8-C085C97749AC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37" name="Picture 2" descr="High Spirit, Harmony, Humanity">
            <a:extLst>
              <a:ext uri="{FF2B5EF4-FFF2-40B4-BE49-F238E27FC236}">
                <a16:creationId xmlns:a16="http://schemas.microsoft.com/office/drawing/2014/main" id="{33D7EEFC-232E-4446-815C-44C2878B43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13FB91B1-147A-4515-8F69-5293F72D51CC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139" name="1.1 결로란?">
            <a:extLst>
              <a:ext uri="{FF2B5EF4-FFF2-40B4-BE49-F238E27FC236}">
                <a16:creationId xmlns:a16="http://schemas.microsoft.com/office/drawing/2014/main" id="{163585E5-729E-4DD8-993C-7C2302FD6349}"/>
              </a:ext>
            </a:extLst>
          </p:cNvPr>
          <p:cNvSpPr txBox="1"/>
          <p:nvPr/>
        </p:nvSpPr>
        <p:spPr>
          <a:xfrm>
            <a:off x="8278804" y="861089"/>
            <a:ext cx="1165222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2 </a:t>
            </a:r>
            <a:r>
              <a:rPr lang="ko-KR" altLang="en-US" sz="4800" dirty="0">
                <a:solidFill>
                  <a:schemeClr val="bg1"/>
                </a:solidFill>
              </a:rPr>
              <a:t>기상 데이터 </a:t>
            </a:r>
            <a:r>
              <a:rPr lang="en-US" altLang="ko-KR" sz="4800" dirty="0">
                <a:solidFill>
                  <a:schemeClr val="bg1"/>
                </a:solidFill>
              </a:rPr>
              <a:t>Feature Engineering</a:t>
            </a:r>
            <a:endParaRPr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475062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F2BBC7A2-27EA-4D19-AC78-E74403D57294}"/>
              </a:ext>
            </a:extLst>
          </p:cNvPr>
          <p:cNvSpPr/>
          <p:nvPr/>
        </p:nvSpPr>
        <p:spPr>
          <a:xfrm>
            <a:off x="854765" y="3317761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5D61D8-637E-40E8-8F33-3067C59527EA}"/>
              </a:ext>
            </a:extLst>
          </p:cNvPr>
          <p:cNvSpPr/>
          <p:nvPr/>
        </p:nvSpPr>
        <p:spPr>
          <a:xfrm>
            <a:off x="854765" y="2402038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DCBE253-8D04-44AA-9EC4-6A750E52C045}"/>
              </a:ext>
            </a:extLst>
          </p:cNvPr>
          <p:cNvSpPr/>
          <p:nvPr/>
        </p:nvSpPr>
        <p:spPr>
          <a:xfrm>
            <a:off x="12449356" y="3317760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B8F03DE-E359-4117-9CE2-D1CB47CB6EC8}"/>
              </a:ext>
            </a:extLst>
          </p:cNvPr>
          <p:cNvSpPr/>
          <p:nvPr/>
        </p:nvSpPr>
        <p:spPr>
          <a:xfrm>
            <a:off x="12449356" y="2415465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D8BA90E-B0AF-484D-8A70-97938F56233F}"/>
              </a:ext>
            </a:extLst>
          </p:cNvPr>
          <p:cNvSpPr txBox="1"/>
          <p:nvPr/>
        </p:nvSpPr>
        <p:spPr>
          <a:xfrm>
            <a:off x="1577157" y="2531340"/>
            <a:ext cx="965614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Seasonal Clustering(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기온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)</a:t>
            </a:r>
            <a:endParaRPr lang="ko-KR" altLang="en-US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39E1D2-AE1A-4520-896F-E04A17CB865D}"/>
              </a:ext>
            </a:extLst>
          </p:cNvPr>
          <p:cNvSpPr txBox="1"/>
          <p:nvPr/>
        </p:nvSpPr>
        <p:spPr>
          <a:xfrm>
            <a:off x="13171748" y="2563055"/>
            <a:ext cx="965614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Trend Clustering(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기온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)</a:t>
            </a:r>
            <a:endParaRPr lang="ko-KR" altLang="en-US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AEA8AC-38E7-4EBE-9688-B4BA9A4329E3}"/>
              </a:ext>
            </a:extLst>
          </p:cNvPr>
          <p:cNvSpPr txBox="1"/>
          <p:nvPr/>
        </p:nvSpPr>
        <p:spPr>
          <a:xfrm>
            <a:off x="1988675" y="9716092"/>
            <a:ext cx="8833104" cy="29238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총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5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개의 그룹을 형성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순서대로 </a:t>
            </a:r>
            <a:r>
              <a:rPr lang="ko-KR" altLang="en-US" sz="3600" dirty="0">
                <a:solidFill>
                  <a:srgbClr val="B65555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겨울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</a:t>
            </a:r>
            <a:r>
              <a:rPr lang="en-US" altLang="ko-KR" sz="3600" dirty="0">
                <a:solidFill>
                  <a:srgbClr val="B65555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ko-KR" altLang="en-US" sz="3600" dirty="0">
                <a:solidFill>
                  <a:srgbClr val="5371AB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초여름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</a:t>
            </a:r>
            <a:r>
              <a:rPr lang="ko-KR" altLang="en-US" sz="3600" dirty="0">
                <a:solidFill>
                  <a:srgbClr val="69A66D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봄가을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</a:t>
            </a:r>
            <a:r>
              <a:rPr lang="ko-KR" altLang="en-US" sz="3600" dirty="0">
                <a:solidFill>
                  <a:srgbClr val="69A66D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ko-KR" altLang="en-US" sz="3600" dirty="0">
                <a:solidFill>
                  <a:srgbClr val="C9B97C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여름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</a:t>
            </a:r>
            <a:r>
              <a:rPr lang="ko-KR" altLang="en-US" sz="3600" dirty="0">
                <a:solidFill>
                  <a:srgbClr val="8075B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초겨울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계절을 표현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일에 대한 기상정보를 통해 충분히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seasonal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한 특징을 뽑아낼 수 있음을 증명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0BBECB-E16F-4B64-A0B2-2A57555ABF75}"/>
              </a:ext>
            </a:extLst>
          </p:cNvPr>
          <p:cNvSpPr txBox="1"/>
          <p:nvPr/>
        </p:nvSpPr>
        <p:spPr>
          <a:xfrm>
            <a:off x="13583266" y="9777646"/>
            <a:ext cx="8833104" cy="28007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총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4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개의 그룹을 형성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시간의 흐름에 따라 그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기울기가 상이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한 것끼리 뭉치는 것을 볼 수 있음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이외 습도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지면온도 모두 비슷한 결과를 보임</a:t>
            </a:r>
            <a:b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en-US" altLang="ko-KR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</a:t>
            </a:r>
            <a:r>
              <a:rPr lang="ko-KR" altLang="en-US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그래프는 별도 첨부</a:t>
            </a:r>
            <a:r>
              <a:rPr lang="en-US" altLang="ko-KR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)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3CE748AB-9A31-489D-853B-AFAD76F4C6D9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36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4C4818BF-71FF-48DC-9465-116987A053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4CB7A682-F080-4E9B-9A7B-BABA571AEE07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38" name="Picture 2" descr="High Spirit, Harmony, Humanity">
            <a:extLst>
              <a:ext uri="{FF2B5EF4-FFF2-40B4-BE49-F238E27FC236}">
                <a16:creationId xmlns:a16="http://schemas.microsoft.com/office/drawing/2014/main" id="{13DBBD78-C370-4405-91AA-271A393779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00FE1D1-1454-48E0-B1D4-8CFD3CCAE516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40" name="1.1 결로란?">
            <a:extLst>
              <a:ext uri="{FF2B5EF4-FFF2-40B4-BE49-F238E27FC236}">
                <a16:creationId xmlns:a16="http://schemas.microsoft.com/office/drawing/2014/main" id="{B1EE8F28-5103-4469-8607-3E32529B147A}"/>
              </a:ext>
            </a:extLst>
          </p:cNvPr>
          <p:cNvSpPr txBox="1"/>
          <p:nvPr/>
        </p:nvSpPr>
        <p:spPr>
          <a:xfrm>
            <a:off x="8278804" y="861089"/>
            <a:ext cx="1165222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2 </a:t>
            </a:r>
            <a:r>
              <a:rPr lang="ko-KR" altLang="en-US" sz="4800" dirty="0">
                <a:solidFill>
                  <a:schemeClr val="bg1"/>
                </a:solidFill>
              </a:rPr>
              <a:t>기상 데이터 </a:t>
            </a:r>
            <a:r>
              <a:rPr lang="en-US" altLang="ko-KR" sz="4800" dirty="0">
                <a:solidFill>
                  <a:schemeClr val="bg1"/>
                </a:solidFill>
              </a:rPr>
              <a:t>Feature Engineering</a:t>
            </a:r>
            <a:endParaRPr sz="4800" dirty="0">
              <a:solidFill>
                <a:schemeClr val="bg1"/>
              </a:solidFill>
            </a:endParaRP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918FF1FF-17A2-419A-A442-E992DCAFD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8675" y="3657600"/>
            <a:ext cx="8833104" cy="5718653"/>
          </a:xfrm>
          <a:prstGeom prst="rect">
            <a:avLst/>
          </a:prstGeom>
        </p:spPr>
      </p:pic>
      <p:grpSp>
        <p:nvGrpSpPr>
          <p:cNvPr id="46" name="그룹 45">
            <a:extLst>
              <a:ext uri="{FF2B5EF4-FFF2-40B4-BE49-F238E27FC236}">
                <a16:creationId xmlns:a16="http://schemas.microsoft.com/office/drawing/2014/main" id="{F8FFE5AC-F735-43D2-B291-207BA9F6170E}"/>
              </a:ext>
            </a:extLst>
          </p:cNvPr>
          <p:cNvGrpSpPr/>
          <p:nvPr/>
        </p:nvGrpSpPr>
        <p:grpSpPr>
          <a:xfrm>
            <a:off x="13094214" y="3779141"/>
            <a:ext cx="9811208" cy="5561709"/>
            <a:chOff x="8251790" y="4851016"/>
            <a:chExt cx="12773708" cy="5803900"/>
          </a:xfrm>
        </p:grpSpPr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9229D8C6-176B-49AD-A1E0-BA75E8BDA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51790" y="4851016"/>
              <a:ext cx="6591300" cy="5803900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69C6704B-FEE3-42FD-BF66-C5077D1AF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663531" y="4851016"/>
              <a:ext cx="6361967" cy="5803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5772505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2BF9F7A1-4C49-47C2-81DA-8F63CDB686C3}"/>
              </a:ext>
            </a:extLst>
          </p:cNvPr>
          <p:cNvSpPr/>
          <p:nvPr/>
        </p:nvSpPr>
        <p:spPr>
          <a:xfrm>
            <a:off x="833719" y="8041117"/>
            <a:ext cx="4195591" cy="531055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4437C4C-6DFC-4974-8C8B-97B3060EBF18}"/>
              </a:ext>
            </a:extLst>
          </p:cNvPr>
          <p:cNvSpPr/>
          <p:nvPr/>
        </p:nvSpPr>
        <p:spPr>
          <a:xfrm>
            <a:off x="5522977" y="8041843"/>
            <a:ext cx="17910676" cy="5285407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43C1369-9252-4B80-BB51-B8888884F604}"/>
              </a:ext>
            </a:extLst>
          </p:cNvPr>
          <p:cNvSpPr txBox="1"/>
          <p:nvPr/>
        </p:nvSpPr>
        <p:spPr>
          <a:xfrm>
            <a:off x="1742794" y="9980813"/>
            <a:ext cx="2377440" cy="14311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Test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Data</a:t>
            </a:r>
            <a:endParaRPr lang="ko-KR" altLang="en-US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49" name="화살표: 아래쪽 48">
            <a:extLst>
              <a:ext uri="{FF2B5EF4-FFF2-40B4-BE49-F238E27FC236}">
                <a16:creationId xmlns:a16="http://schemas.microsoft.com/office/drawing/2014/main" id="{4145739A-C7B1-456F-98F0-C7ADD69FA528}"/>
              </a:ext>
            </a:extLst>
          </p:cNvPr>
          <p:cNvSpPr/>
          <p:nvPr/>
        </p:nvSpPr>
        <p:spPr>
          <a:xfrm>
            <a:off x="13880503" y="10658400"/>
            <a:ext cx="1195624" cy="249356"/>
          </a:xfrm>
          <a:prstGeom prst="down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BE3BA6-751A-470C-B281-08C92E671874}"/>
              </a:ext>
            </a:extLst>
          </p:cNvPr>
          <p:cNvSpPr/>
          <p:nvPr/>
        </p:nvSpPr>
        <p:spPr>
          <a:xfrm>
            <a:off x="835714" y="2257731"/>
            <a:ext cx="4195590" cy="5156649"/>
          </a:xfrm>
          <a:prstGeom prst="rect">
            <a:avLst/>
          </a:prstGeom>
          <a:solidFill>
            <a:srgbClr val="E6EDF9"/>
          </a:solidFill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EBC2B6F-7896-4516-800E-896F9161C85A}"/>
              </a:ext>
            </a:extLst>
          </p:cNvPr>
          <p:cNvSpPr/>
          <p:nvPr/>
        </p:nvSpPr>
        <p:spPr>
          <a:xfrm>
            <a:off x="5523974" y="2277614"/>
            <a:ext cx="17908682" cy="515664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098F246-3715-44DA-B27A-C9946CCBB7C7}"/>
              </a:ext>
            </a:extLst>
          </p:cNvPr>
          <p:cNvSpPr txBox="1"/>
          <p:nvPr/>
        </p:nvSpPr>
        <p:spPr>
          <a:xfrm>
            <a:off x="1744789" y="4120475"/>
            <a:ext cx="2377440" cy="14311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Train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Data</a:t>
            </a:r>
            <a:endParaRPr lang="ko-KR" altLang="en-US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6A321F-D453-41EC-B325-7B115583D5B2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7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43154EB9-45C5-450F-9370-83BD40C3C3C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A2ED98A-9B5A-4CA2-8F40-C5462D54A20C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9" name="Picture 2" descr="High Spirit, Harmony, Humanity">
            <a:extLst>
              <a:ext uri="{FF2B5EF4-FFF2-40B4-BE49-F238E27FC236}">
                <a16:creationId xmlns:a16="http://schemas.microsoft.com/office/drawing/2014/main" id="{7BB53045-D828-4184-BD1D-66BD587A57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4581DDB-BAE8-4A42-B43B-225B6823B6AD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1" name="1.1 결로란?">
            <a:extLst>
              <a:ext uri="{FF2B5EF4-FFF2-40B4-BE49-F238E27FC236}">
                <a16:creationId xmlns:a16="http://schemas.microsoft.com/office/drawing/2014/main" id="{31BD7679-6542-4056-9DB6-5F6F296F827A}"/>
              </a:ext>
            </a:extLst>
          </p:cNvPr>
          <p:cNvSpPr txBox="1"/>
          <p:nvPr/>
        </p:nvSpPr>
        <p:spPr>
          <a:xfrm>
            <a:off x="8278804" y="861089"/>
            <a:ext cx="1165222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2 </a:t>
            </a:r>
            <a:r>
              <a:rPr lang="ko-KR" altLang="en-US" sz="4800" dirty="0">
                <a:solidFill>
                  <a:schemeClr val="bg1"/>
                </a:solidFill>
              </a:rPr>
              <a:t>기상 데이터 </a:t>
            </a:r>
            <a:r>
              <a:rPr lang="en-US" altLang="ko-KR" sz="4800" dirty="0">
                <a:solidFill>
                  <a:schemeClr val="bg1"/>
                </a:solidFill>
              </a:rPr>
              <a:t>Feature Engineering</a:t>
            </a:r>
            <a:endParaRPr sz="4800" dirty="0">
              <a:solidFill>
                <a:schemeClr val="bg1"/>
              </a:solidFill>
            </a:endParaRPr>
          </a:p>
        </p:txBody>
      </p:sp>
      <p:graphicFrame>
        <p:nvGraphicFramePr>
          <p:cNvPr id="33" name="표 2">
            <a:extLst>
              <a:ext uri="{FF2B5EF4-FFF2-40B4-BE49-F238E27FC236}">
                <a16:creationId xmlns:a16="http://schemas.microsoft.com/office/drawing/2014/main" id="{ED4789D9-4260-44D4-A208-056ADF1A5D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421613"/>
              </p:ext>
            </p:extLst>
          </p:nvPr>
        </p:nvGraphicFramePr>
        <p:xfrm>
          <a:off x="5993175" y="2988080"/>
          <a:ext cx="16970280" cy="1509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out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graphicFrame>
        <p:nvGraphicFramePr>
          <p:cNvPr id="18" name="표 2">
            <a:extLst>
              <a:ext uri="{FF2B5EF4-FFF2-40B4-BE49-F238E27FC236}">
                <a16:creationId xmlns:a16="http://schemas.microsoft.com/office/drawing/2014/main" id="{5DF55C69-191A-4BD8-A7F6-138BF46403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009600"/>
              </p:ext>
            </p:extLst>
          </p:nvPr>
        </p:nvGraphicFramePr>
        <p:xfrm>
          <a:off x="5993175" y="5206556"/>
          <a:ext cx="16970280" cy="1509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out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weather_cluster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graphicFrame>
        <p:nvGraphicFramePr>
          <p:cNvPr id="19" name="표 2">
            <a:extLst>
              <a:ext uri="{FF2B5EF4-FFF2-40B4-BE49-F238E27FC236}">
                <a16:creationId xmlns:a16="http://schemas.microsoft.com/office/drawing/2014/main" id="{C063C4A9-386A-4FD8-BA9D-10182E31F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778226"/>
              </p:ext>
            </p:extLst>
          </p:nvPr>
        </p:nvGraphicFramePr>
        <p:xfrm>
          <a:off x="5993175" y="8893166"/>
          <a:ext cx="16970280" cy="1509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graphicFrame>
        <p:nvGraphicFramePr>
          <p:cNvPr id="20" name="표 2">
            <a:extLst>
              <a:ext uri="{FF2B5EF4-FFF2-40B4-BE49-F238E27FC236}">
                <a16:creationId xmlns:a16="http://schemas.microsoft.com/office/drawing/2014/main" id="{EFCDE63E-F552-495C-8DAF-447A6F16E7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515744"/>
              </p:ext>
            </p:extLst>
          </p:nvPr>
        </p:nvGraphicFramePr>
        <p:xfrm>
          <a:off x="5993175" y="11111642"/>
          <a:ext cx="16970280" cy="1509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weather_cluster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A3097F9D-D325-4269-B469-6A038BF3A10D}"/>
              </a:ext>
            </a:extLst>
          </p:cNvPr>
          <p:cNvSpPr/>
          <p:nvPr/>
        </p:nvSpPr>
        <p:spPr>
          <a:xfrm>
            <a:off x="13880503" y="4788863"/>
            <a:ext cx="1195624" cy="249356"/>
          </a:xfrm>
          <a:prstGeom prst="down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522037268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9BAC68BA-4B82-4050-8A0E-2DFCA0D4E9E0}"/>
              </a:ext>
            </a:extLst>
          </p:cNvPr>
          <p:cNvSpPr/>
          <p:nvPr/>
        </p:nvSpPr>
        <p:spPr>
          <a:xfrm>
            <a:off x="854765" y="3317761"/>
            <a:ext cx="891788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C5BCA34-0312-4D9F-8711-C0963A8DAF2A}"/>
              </a:ext>
            </a:extLst>
          </p:cNvPr>
          <p:cNvSpPr/>
          <p:nvPr/>
        </p:nvSpPr>
        <p:spPr>
          <a:xfrm>
            <a:off x="10210800" y="3317760"/>
            <a:ext cx="13339481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DA2163E-0629-498F-9B8F-20D2C613DF51}"/>
              </a:ext>
            </a:extLst>
          </p:cNvPr>
          <p:cNvSpPr/>
          <p:nvPr/>
        </p:nvSpPr>
        <p:spPr>
          <a:xfrm>
            <a:off x="10764979" y="5709722"/>
            <a:ext cx="12231123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발생 여부에 있어</a:t>
            </a:r>
            <a:r>
              <a: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핵심은 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 주변 특성치들 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(</a:t>
            </a:r>
            <a:r>
              <a:rPr lang="ko-KR" altLang="en-US" sz="36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내외부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온도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습도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)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4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4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앞서 만든 </a:t>
            </a:r>
            <a:r>
              <a:rPr lang="en-US" altLang="ko-KR" sz="44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plant+weather</a:t>
            </a:r>
            <a:r>
              <a: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data</a:t>
            </a: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기반으로</a:t>
            </a:r>
            <a:br>
              <a: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 주변 특성치들을 잘 예측할 수 있다면</a:t>
            </a:r>
            <a:r>
              <a: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최종적으로 결로 여부를 예측하는데 큰 영향</a:t>
            </a:r>
            <a:endParaRPr lang="en-US" altLang="ko-KR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2ECE8EB-023C-4125-9AF1-FA55F2875DFC}"/>
              </a:ext>
            </a:extLst>
          </p:cNvPr>
          <p:cNvSpPr/>
          <p:nvPr/>
        </p:nvSpPr>
        <p:spPr>
          <a:xfrm>
            <a:off x="854765" y="3318367"/>
            <a:ext cx="8917885" cy="910733"/>
          </a:xfrm>
          <a:prstGeom prst="rect">
            <a:avLst/>
          </a:prstGeom>
          <a:solidFill>
            <a:srgbClr val="E4E4E4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B921A8-7396-4A8E-BAA8-F02F8C74D909}"/>
              </a:ext>
            </a:extLst>
          </p:cNvPr>
          <p:cNvSpPr txBox="1"/>
          <p:nvPr/>
        </p:nvSpPr>
        <p:spPr>
          <a:xfrm>
            <a:off x="3580157" y="3505200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프로세스 흐름도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C45FEDA-04B3-45CA-8DB4-14C6A0275D54}"/>
              </a:ext>
            </a:extLst>
          </p:cNvPr>
          <p:cNvSpPr/>
          <p:nvPr/>
        </p:nvSpPr>
        <p:spPr>
          <a:xfrm>
            <a:off x="10210800" y="3318366"/>
            <a:ext cx="13339481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2679868-3D40-43DE-9E69-79B133C18CD9}"/>
              </a:ext>
            </a:extLst>
          </p:cNvPr>
          <p:cNvSpPr txBox="1"/>
          <p:nvPr/>
        </p:nvSpPr>
        <p:spPr>
          <a:xfrm>
            <a:off x="15146990" y="3524249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목적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B15E06C-DDA3-4703-BEE9-4215D5850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954" y="5173123"/>
            <a:ext cx="7645506" cy="601301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7C07F1A-63C9-4335-81F8-24DDB1D1B81C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공장 주변 정보 예측 모델 </a:t>
            </a:r>
            <a:r>
              <a:rPr lang="en-US" altLang="ko-KR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training</a:t>
            </a:r>
            <a:endParaRPr lang="ko-KR" altLang="en-US" sz="4400" dirty="0">
              <a:solidFill>
                <a:schemeClr val="tx1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1D9DD56-5C43-4CFE-95C4-C0A6725ED5B6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5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24CD71E4-4DC0-4645-845D-47E4CC0762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27C3FEA-247A-4C54-9358-B28F78E42941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7" name="Picture 2" descr="High Spirit, Harmony, Humanity">
            <a:extLst>
              <a:ext uri="{FF2B5EF4-FFF2-40B4-BE49-F238E27FC236}">
                <a16:creationId xmlns:a16="http://schemas.microsoft.com/office/drawing/2014/main" id="{225EE8B8-66A8-4280-8DD4-EECDE87A19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0AC2B95-DA8B-4E7F-8C9C-605A5552DF0E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1" name="1.1 결로란?">
            <a:extLst>
              <a:ext uri="{FF2B5EF4-FFF2-40B4-BE49-F238E27FC236}">
                <a16:creationId xmlns:a16="http://schemas.microsoft.com/office/drawing/2014/main" id="{F248048E-6DF6-472C-8032-FFF3BACA4F1E}"/>
              </a:ext>
            </a:extLst>
          </p:cNvPr>
          <p:cNvSpPr txBox="1"/>
          <p:nvPr/>
        </p:nvSpPr>
        <p:spPr>
          <a:xfrm>
            <a:off x="8278804" y="861089"/>
            <a:ext cx="827149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3 </a:t>
            </a:r>
            <a:r>
              <a:rPr lang="ko-KR" altLang="en-US" sz="4800" dirty="0">
                <a:solidFill>
                  <a:schemeClr val="bg1"/>
                </a:solidFill>
              </a:rPr>
              <a:t>공장 주변 정보 예측 모델</a:t>
            </a:r>
            <a:endParaRPr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2240370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D5E06892-098E-47F0-A7A1-1C1513DEB12A}"/>
              </a:ext>
            </a:extLst>
          </p:cNvPr>
          <p:cNvSpPr/>
          <p:nvPr/>
        </p:nvSpPr>
        <p:spPr>
          <a:xfrm>
            <a:off x="654353" y="4850488"/>
            <a:ext cx="6408905" cy="8254615"/>
          </a:xfrm>
          <a:prstGeom prst="roundRect">
            <a:avLst/>
          </a:prstGeom>
          <a:solidFill>
            <a:srgbClr val="E6EDF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8A2554AB-490E-4A38-B86F-620CD5AAB58C}"/>
              </a:ext>
            </a:extLst>
          </p:cNvPr>
          <p:cNvSpPr/>
          <p:nvPr/>
        </p:nvSpPr>
        <p:spPr>
          <a:xfrm>
            <a:off x="17320742" y="4620455"/>
            <a:ext cx="6408904" cy="8452655"/>
          </a:xfrm>
          <a:prstGeom prst="roundRect">
            <a:avLst/>
          </a:prstGeom>
          <a:solidFill>
            <a:srgbClr val="DFF7D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86C6D476-2A32-4D4F-9190-D5E8D3F016D7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56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A7837CBF-0F99-48CB-827B-D749072C8E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A0BEF3DF-0133-4350-8795-21F161D8DB0B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58" name="Picture 2" descr="High Spirit, Harmony, Humanity">
            <a:extLst>
              <a:ext uri="{FF2B5EF4-FFF2-40B4-BE49-F238E27FC236}">
                <a16:creationId xmlns:a16="http://schemas.microsoft.com/office/drawing/2014/main" id="{6DFBF47E-B519-45DE-A0BB-225C2BFD81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400FE6D0-C330-4E79-95BB-0F1403B02385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60" name="1.1 결로란?">
            <a:extLst>
              <a:ext uri="{FF2B5EF4-FFF2-40B4-BE49-F238E27FC236}">
                <a16:creationId xmlns:a16="http://schemas.microsoft.com/office/drawing/2014/main" id="{461B38E2-C854-4B64-BE80-591832F1F3E0}"/>
              </a:ext>
            </a:extLst>
          </p:cNvPr>
          <p:cNvSpPr txBox="1"/>
          <p:nvPr/>
        </p:nvSpPr>
        <p:spPr>
          <a:xfrm>
            <a:off x="8278804" y="861089"/>
            <a:ext cx="827149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3 </a:t>
            </a:r>
            <a:r>
              <a:rPr lang="ko-KR" altLang="en-US" sz="4800" dirty="0">
                <a:solidFill>
                  <a:schemeClr val="bg1"/>
                </a:solidFill>
              </a:rPr>
              <a:t>공장 주변 정보 예측 모델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79EA57-B91D-4A26-A4A3-2977A8CBE8F7}"/>
              </a:ext>
            </a:extLst>
          </p:cNvPr>
          <p:cNvSpPr txBox="1"/>
          <p:nvPr/>
        </p:nvSpPr>
        <p:spPr>
          <a:xfrm>
            <a:off x="8574156" y="5632841"/>
            <a:ext cx="7235687" cy="527836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ExtraTree</a:t>
            </a:r>
            <a:r>
              <a:rPr lang="en-US" altLang="ko-KR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Regressor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&lt;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파라미터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&gt;</a:t>
            </a:r>
            <a:endParaRPr lang="ko-KR" altLang="en-US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criterion=MSE</a:t>
            </a:r>
            <a:b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en-US" altLang="ko-KR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max_features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=auto</a:t>
            </a:r>
            <a:b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en-US" altLang="ko-KR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min_samples_leaf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=1</a:t>
            </a:r>
            <a:b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en-US" altLang="ko-KR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min_samples_split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=2</a:t>
            </a:r>
            <a:b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en-US" altLang="ko-KR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n_estimators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=100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B9AE6A-0D9C-4AD9-AECD-D593A4BB12FB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모델 프로세스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D1622CE-9EFD-4201-AE91-33850E863F7A}"/>
              </a:ext>
            </a:extLst>
          </p:cNvPr>
          <p:cNvSpPr/>
          <p:nvPr/>
        </p:nvSpPr>
        <p:spPr>
          <a:xfrm>
            <a:off x="8201465" y="3963311"/>
            <a:ext cx="7981071" cy="9349654"/>
          </a:xfrm>
          <a:prstGeom prst="roundRect">
            <a:avLst/>
          </a:prstGeom>
          <a:noFill/>
          <a:ln w="762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6D5FD9-7EF9-48BC-9AE6-4445C236EDDA}"/>
              </a:ext>
            </a:extLst>
          </p:cNvPr>
          <p:cNvSpPr txBox="1"/>
          <p:nvPr/>
        </p:nvSpPr>
        <p:spPr>
          <a:xfrm>
            <a:off x="10230905" y="3620319"/>
            <a:ext cx="3922191" cy="68166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MODEL</a:t>
            </a:r>
            <a:endParaRPr lang="ko-KR" altLang="en-US" dirty="0">
              <a:ln>
                <a:solidFill>
                  <a:schemeClr val="tx1"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A4D771-CFBB-4626-A8F9-2C24F591A0C8}"/>
              </a:ext>
            </a:extLst>
          </p:cNvPr>
          <p:cNvSpPr txBox="1"/>
          <p:nvPr/>
        </p:nvSpPr>
        <p:spPr>
          <a:xfrm>
            <a:off x="18898340" y="3626630"/>
            <a:ext cx="3253707" cy="68166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Output</a:t>
            </a:r>
            <a:endParaRPr lang="ko-KR" altLang="en-US" dirty="0">
              <a:ln>
                <a:solidFill>
                  <a:schemeClr val="tx1"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61DA4AA7-2B61-409F-8EDB-B012FC43617B}"/>
              </a:ext>
            </a:extLst>
          </p:cNvPr>
          <p:cNvSpPr/>
          <p:nvPr/>
        </p:nvSpPr>
        <p:spPr>
          <a:xfrm>
            <a:off x="16408738" y="7614646"/>
            <a:ext cx="685801" cy="905802"/>
          </a:xfrm>
          <a:prstGeom prst="right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E0EDB9E1-A650-41CA-BF3B-D4EE79D51CC4}"/>
              </a:ext>
            </a:extLst>
          </p:cNvPr>
          <p:cNvSpPr/>
          <p:nvPr/>
        </p:nvSpPr>
        <p:spPr>
          <a:xfrm>
            <a:off x="7289460" y="7614646"/>
            <a:ext cx="685801" cy="905802"/>
          </a:xfrm>
          <a:prstGeom prst="right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894C8-03C8-4747-B528-3285E2FF0034}"/>
              </a:ext>
            </a:extLst>
          </p:cNvPr>
          <p:cNvSpPr txBox="1"/>
          <p:nvPr/>
        </p:nvSpPr>
        <p:spPr>
          <a:xfrm>
            <a:off x="11477625" y="12052597"/>
            <a:ext cx="142875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60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x5</a:t>
            </a:r>
            <a:endParaRPr lang="ko-KR" altLang="en-US" sz="60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1CC3CB-7926-4E50-A1E4-409801DFF60F}"/>
              </a:ext>
            </a:extLst>
          </p:cNvPr>
          <p:cNvSpPr txBox="1"/>
          <p:nvPr/>
        </p:nvSpPr>
        <p:spPr>
          <a:xfrm>
            <a:off x="1897709" y="3620318"/>
            <a:ext cx="3922191" cy="68166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Input Data</a:t>
            </a:r>
            <a:endParaRPr lang="ko-KR" altLang="en-US" dirty="0">
              <a:ln>
                <a:solidFill>
                  <a:schemeClr val="tx1"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BC4E97D-B1AE-4E32-8B64-FAC5B48CF95C}"/>
              </a:ext>
            </a:extLst>
          </p:cNvPr>
          <p:cNvGrpSpPr/>
          <p:nvPr/>
        </p:nvGrpSpPr>
        <p:grpSpPr>
          <a:xfrm>
            <a:off x="18098772" y="5943889"/>
            <a:ext cx="4852845" cy="5805787"/>
            <a:chOff x="17928463" y="5556773"/>
            <a:chExt cx="4852845" cy="5805787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80D7F0F-9CD3-4B0A-B651-676660BF30F8}"/>
                </a:ext>
              </a:extLst>
            </p:cNvPr>
            <p:cNvSpPr/>
            <p:nvPr/>
          </p:nvSpPr>
          <p:spPr>
            <a:xfrm>
              <a:off x="17932434" y="5894579"/>
              <a:ext cx="4844903" cy="1963695"/>
            </a:xfrm>
            <a:prstGeom prst="rect">
              <a:avLst/>
            </a:prstGeom>
            <a:noFill/>
            <a:ln w="57150" cap="flat">
              <a:solidFill>
                <a:schemeClr val="bg1">
                  <a:lumMod val="5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929FDD12-0BE7-4A66-BBC5-1ACFEE4AC6DE}"/>
                </a:ext>
              </a:extLst>
            </p:cNvPr>
            <p:cNvSpPr/>
            <p:nvPr/>
          </p:nvSpPr>
          <p:spPr>
            <a:xfrm>
              <a:off x="18338384" y="5556773"/>
              <a:ext cx="4033002" cy="2123658"/>
            </a:xfrm>
            <a:prstGeom prst="rect">
              <a:avLst/>
            </a:prstGeom>
            <a:solidFill>
              <a:srgbClr val="DFF7D7"/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44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predicted OUT</a:t>
              </a:r>
              <a:br>
                <a:rPr lang="en-US" altLang="ko-KR" sz="44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</a:br>
              <a:r>
                <a:rPr lang="en-US" altLang="ko-KR" sz="44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tem_out</a:t>
              </a:r>
              <a:br>
                <a:rPr lang="en-US" altLang="ko-KR" sz="4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</a:br>
              <a:r>
                <a:rPr lang="en-US" altLang="ko-KR" sz="44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hum_out</a:t>
              </a:r>
              <a:endPara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6E7C904E-AC8A-4D47-925C-2882C2D60DCB}"/>
                </a:ext>
              </a:extLst>
            </p:cNvPr>
            <p:cNvSpPr/>
            <p:nvPr/>
          </p:nvSpPr>
          <p:spPr>
            <a:xfrm>
              <a:off x="17928463" y="8655732"/>
              <a:ext cx="4852845" cy="2706828"/>
            </a:xfrm>
            <a:prstGeom prst="rect">
              <a:avLst/>
            </a:prstGeom>
            <a:noFill/>
            <a:ln w="57150" cap="flat">
              <a:solidFill>
                <a:schemeClr val="bg1">
                  <a:lumMod val="5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D011797-2407-4127-A546-5ED3C77B8F72}"/>
                </a:ext>
              </a:extLst>
            </p:cNvPr>
            <p:cNvSpPr/>
            <p:nvPr/>
          </p:nvSpPr>
          <p:spPr>
            <a:xfrm>
              <a:off x="18564185" y="8241416"/>
              <a:ext cx="3581400" cy="2800767"/>
            </a:xfrm>
            <a:prstGeom prst="rect">
              <a:avLst/>
            </a:prstGeom>
            <a:solidFill>
              <a:srgbClr val="DFF7D7"/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44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predicted IN</a:t>
              </a:r>
              <a:br>
                <a:rPr lang="en-US" altLang="ko-KR" sz="44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</a:br>
              <a:r>
                <a:rPr lang="en-US" altLang="ko-KR" sz="44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tem_in</a:t>
              </a:r>
              <a:br>
                <a:rPr lang="en-US" altLang="ko-KR" sz="4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</a:br>
              <a:r>
                <a:rPr lang="en-US" altLang="ko-KR" sz="44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hum_in</a:t>
              </a:r>
              <a:br>
                <a:rPr lang="en-US" altLang="ko-KR" sz="4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</a:br>
              <a:r>
                <a:rPr lang="en-US" altLang="ko-KR" sz="44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tem_coil</a:t>
              </a:r>
              <a:endPara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graphicFrame>
        <p:nvGraphicFramePr>
          <p:cNvPr id="5" name="표 7">
            <a:extLst>
              <a:ext uri="{FF2B5EF4-FFF2-40B4-BE49-F238E27FC236}">
                <a16:creationId xmlns:a16="http://schemas.microsoft.com/office/drawing/2014/main" id="{2706DD55-293D-4E17-83D6-0E48499FE0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994583"/>
              </p:ext>
            </p:extLst>
          </p:nvPr>
        </p:nvGraphicFramePr>
        <p:xfrm>
          <a:off x="1413413" y="5407340"/>
          <a:ext cx="4890785" cy="71409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90785">
                  <a:extLst>
                    <a:ext uri="{9D8B030D-6E8A-4147-A177-3AD203B41FA5}">
                      <a16:colId xmlns:a16="http://schemas.microsoft.com/office/drawing/2014/main" val="989658234"/>
                    </a:ext>
                  </a:extLst>
                </a:gridCol>
              </a:tblGrid>
              <a:tr h="10201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40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5379563"/>
                  </a:ext>
                </a:extLst>
              </a:tr>
              <a:tr h="10201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40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7213639"/>
                  </a:ext>
                </a:extLst>
              </a:tr>
              <a:tr h="10201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40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9317883"/>
                  </a:ext>
                </a:extLst>
              </a:tr>
              <a:tr h="10201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</a:t>
                      </a:r>
                      <a:endParaRPr lang="ko-KR" altLang="en-US" sz="40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47123795"/>
                  </a:ext>
                </a:extLst>
              </a:tr>
              <a:tr h="10201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out</a:t>
                      </a:r>
                      <a:endParaRPr lang="ko-KR" altLang="en-US" sz="40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3396541"/>
                  </a:ext>
                </a:extLst>
              </a:tr>
              <a:tr h="10201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40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5045013"/>
                  </a:ext>
                </a:extLst>
              </a:tr>
              <a:tr h="10201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weather_cluster</a:t>
                      </a:r>
                      <a:endParaRPr lang="ko-KR" altLang="en-US" sz="40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097057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157221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1. Problem Define"/>
          <p:cNvSpPr txBox="1"/>
          <p:nvPr/>
        </p:nvSpPr>
        <p:spPr>
          <a:xfrm>
            <a:off x="7732798" y="5988210"/>
            <a:ext cx="102656" cy="1739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9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endParaRPr lang="ko-KR" altLang="en-US" sz="11500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4517D322-AF3F-419D-8EFC-084487C12A5B}"/>
              </a:ext>
            </a:extLst>
          </p:cNvPr>
          <p:cNvSpPr/>
          <p:nvPr/>
        </p:nvSpPr>
        <p:spPr>
          <a:xfrm>
            <a:off x="-886338" y="2600682"/>
            <a:ext cx="4680000" cy="4680000"/>
          </a:xfrm>
          <a:prstGeom prst="ellipse">
            <a:avLst/>
          </a:prstGeom>
          <a:solidFill>
            <a:srgbClr val="226FAE">
              <a:alpha val="39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7CBED0-2327-4C42-BAE8-64F1E6F00F44}"/>
              </a:ext>
            </a:extLst>
          </p:cNvPr>
          <p:cNvSpPr txBox="1"/>
          <p:nvPr/>
        </p:nvSpPr>
        <p:spPr>
          <a:xfrm>
            <a:off x="2055328" y="5419390"/>
            <a:ext cx="13613344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115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1. </a:t>
            </a:r>
            <a:r>
              <a:rPr lang="ko-KR" altLang="en-US" sz="115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문제 정의와 결과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530A0460-2496-4F6A-A387-04843F802C5B}"/>
              </a:ext>
            </a:extLst>
          </p:cNvPr>
          <p:cNvSpPr/>
          <p:nvPr/>
        </p:nvSpPr>
        <p:spPr>
          <a:xfrm>
            <a:off x="13930338" y="5466278"/>
            <a:ext cx="9000000" cy="9000000"/>
          </a:xfrm>
          <a:prstGeom prst="ellipse">
            <a:avLst/>
          </a:prstGeom>
          <a:blipFill dpi="0" rotWithShape="1">
            <a:blip r:embed="rId2">
              <a:alphaModFix amt="77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028A674-4526-4055-941D-DA8C49002E5C}"/>
              </a:ext>
            </a:extLst>
          </p:cNvPr>
          <p:cNvSpPr/>
          <p:nvPr/>
        </p:nvSpPr>
        <p:spPr>
          <a:xfrm>
            <a:off x="18185354" y="3061226"/>
            <a:ext cx="6480000" cy="648000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C134F5A-3220-4547-B012-5E034CA4D70A}"/>
              </a:ext>
            </a:extLst>
          </p:cNvPr>
          <p:cNvSpPr/>
          <p:nvPr/>
        </p:nvSpPr>
        <p:spPr>
          <a:xfrm>
            <a:off x="18185354" y="3064248"/>
            <a:ext cx="6480000" cy="6480000"/>
          </a:xfrm>
          <a:prstGeom prst="ellipse">
            <a:avLst/>
          </a:prstGeom>
          <a:blipFill dpi="0" rotWithShape="1">
            <a:blip r:embed="rId3">
              <a:alphaModFix amt="78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666AE24-3E3F-4C86-A2AC-A3FE190A877D}"/>
              </a:ext>
            </a:extLst>
          </p:cNvPr>
          <p:cNvSpPr/>
          <p:nvPr/>
        </p:nvSpPr>
        <p:spPr>
          <a:xfrm>
            <a:off x="854765" y="3317761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AE0D4F5-6DD2-46AF-9E04-A8959392202A}"/>
              </a:ext>
            </a:extLst>
          </p:cNvPr>
          <p:cNvSpPr/>
          <p:nvPr/>
        </p:nvSpPr>
        <p:spPr>
          <a:xfrm>
            <a:off x="12449356" y="3317760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4">
                <a:extLst>
                  <a:ext uri="{FF2B5EF4-FFF2-40B4-BE49-F238E27FC236}">
                    <a16:creationId xmlns:a16="http://schemas.microsoft.com/office/drawing/2014/main" id="{B93A3B83-CF80-4425-B26A-79F4B1C1DBC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98052113"/>
                  </p:ext>
                </p:extLst>
              </p:nvPr>
            </p:nvGraphicFramePr>
            <p:xfrm>
              <a:off x="2464162" y="5593784"/>
              <a:ext cx="7882129" cy="34747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86919">
                      <a:extLst>
                        <a:ext uri="{9D8B030D-6E8A-4147-A177-3AD203B41FA5}">
                          <a16:colId xmlns:a16="http://schemas.microsoft.com/office/drawing/2014/main" val="504712062"/>
                        </a:ext>
                      </a:extLst>
                    </a:gridCol>
                    <a:gridCol w="2797605">
                      <a:extLst>
                        <a:ext uri="{9D8B030D-6E8A-4147-A177-3AD203B41FA5}">
                          <a16:colId xmlns:a16="http://schemas.microsoft.com/office/drawing/2014/main" val="1729155666"/>
                        </a:ext>
                      </a:extLst>
                    </a:gridCol>
                    <a:gridCol w="2797605">
                      <a:extLst>
                        <a:ext uri="{9D8B030D-6E8A-4147-A177-3AD203B41FA5}">
                          <a16:colId xmlns:a16="http://schemas.microsoft.com/office/drawing/2014/main" val="2891219299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320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ko-KR" altLang="en-US" sz="3200" i="1" smtClean="0">
                                    <a:latin typeface="Cambria Math" panose="02040503050406030204" pitchFamily="18" charset="0"/>
                                  </a:rPr>
                                  <m:t>𝑀𝑆𝐸</m:t>
                                </m:r>
                              </m:oMath>
                            </m:oMathPara>
                          </a14:m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ko-KR" altLang="en-US" sz="320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a:rPr lang="ko-KR" altLang="en-US" sz="3200" i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ko-KR" altLang="en-US" sz="3200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r>
                                  <a:rPr lang="ko-KR" altLang="en-US" sz="320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ko-KR" altLang="en-US" sz="3200" i="1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oMath>
                            </m:oMathPara>
                          </a14:m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5931652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 err="1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tem_out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0.99957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0.000093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8268864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 err="1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hum_out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0.99959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0.000585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7469855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 err="1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tem_in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0.99881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0.000057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2249005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 err="1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hum_in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0.98961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0.000572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3891933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 err="1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tem_coil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0.99908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0.000029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0998944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4">
                <a:extLst>
                  <a:ext uri="{FF2B5EF4-FFF2-40B4-BE49-F238E27FC236}">
                    <a16:creationId xmlns:a16="http://schemas.microsoft.com/office/drawing/2014/main" id="{B93A3B83-CF80-4425-B26A-79F4B1C1DBC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98052113"/>
                  </p:ext>
                </p:extLst>
              </p:nvPr>
            </p:nvGraphicFramePr>
            <p:xfrm>
              <a:off x="2464162" y="5593784"/>
              <a:ext cx="7882129" cy="34747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86919">
                      <a:extLst>
                        <a:ext uri="{9D8B030D-6E8A-4147-A177-3AD203B41FA5}">
                          <a16:colId xmlns:a16="http://schemas.microsoft.com/office/drawing/2014/main" val="504712062"/>
                        </a:ext>
                      </a:extLst>
                    </a:gridCol>
                    <a:gridCol w="2797605">
                      <a:extLst>
                        <a:ext uri="{9D8B030D-6E8A-4147-A177-3AD203B41FA5}">
                          <a16:colId xmlns:a16="http://schemas.microsoft.com/office/drawing/2014/main" val="1729155666"/>
                        </a:ext>
                      </a:extLst>
                    </a:gridCol>
                    <a:gridCol w="2797605">
                      <a:extLst>
                        <a:ext uri="{9D8B030D-6E8A-4147-A177-3AD203B41FA5}">
                          <a16:colId xmlns:a16="http://schemas.microsoft.com/office/drawing/2014/main" val="2891219299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320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2"/>
                          <a:stretch>
                            <a:fillRect l="-81739" t="-1053" r="-100217" b="-5357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2"/>
                          <a:stretch>
                            <a:fillRect l="-182135" t="-1053" r="-436" b="-5357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5931652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 err="1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tem_out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0.99957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0.000093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8268864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 err="1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hum_out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0.99959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0.000585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7469855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 err="1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tem_in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0.99881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0.000057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2249005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 err="1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hum_in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0.98961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0.000572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3891933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 err="1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tem_coil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0.99908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3200" dirty="0">
                              <a:latin typeface="넥슨Lv2고딕 Light" panose="00000300000000000000" pitchFamily="2" charset="-127"/>
                              <a:ea typeface="넥슨Lv2고딕 Light" panose="00000300000000000000" pitchFamily="2" charset="-127"/>
                            </a:rPr>
                            <a:t>0.000029</a:t>
                          </a:r>
                          <a:endParaRPr lang="ko-KR" altLang="en-US" sz="3200" dirty="0">
                            <a:latin typeface="넥슨Lv2고딕 Light" panose="00000300000000000000" pitchFamily="2" charset="-127"/>
                            <a:ea typeface="넥슨Lv2고딕 Light" panose="00000300000000000000" pitchFamily="2" charset="-127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0998944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23727628-B538-4EBA-A2C9-F8F603C832BD}"/>
              </a:ext>
            </a:extLst>
          </p:cNvPr>
          <p:cNvSpPr txBox="1"/>
          <p:nvPr/>
        </p:nvSpPr>
        <p:spPr>
          <a:xfrm>
            <a:off x="1553092" y="4589156"/>
            <a:ext cx="905213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결과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CC5049-BE74-4E0A-9CDE-D4D3407F00D3}"/>
              </a:ext>
            </a:extLst>
          </p:cNvPr>
          <p:cNvSpPr txBox="1"/>
          <p:nvPr/>
        </p:nvSpPr>
        <p:spPr>
          <a:xfrm>
            <a:off x="1555233" y="9795580"/>
            <a:ext cx="9953108" cy="26776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기상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data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바탕으로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매우 높은 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MSE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을 보여주며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충분히 유의미하게 활용 가능</a:t>
            </a:r>
            <a:endParaRPr lang="en-US" altLang="ko-KR" sz="36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2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다만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어느정도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noise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는 존재하고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b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en-US" altLang="ko-KR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hum_in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MSE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가 가장 낮다는 점은 신경 쓸 것</a:t>
            </a: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86C6D476-2A32-4D4F-9190-D5E8D3F016D7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56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A7837CBF-0F99-48CB-827B-D749072C8E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A0BEF3DF-0133-4350-8795-21F161D8DB0B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58" name="Picture 2" descr="High Spirit, Harmony, Humanity">
            <a:extLst>
              <a:ext uri="{FF2B5EF4-FFF2-40B4-BE49-F238E27FC236}">
                <a16:creationId xmlns:a16="http://schemas.microsoft.com/office/drawing/2014/main" id="{6DFBF47E-B519-45DE-A0BB-225C2BFD81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400FE6D0-C330-4E79-95BB-0F1403B02385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60" name="1.1 결로란?">
            <a:extLst>
              <a:ext uri="{FF2B5EF4-FFF2-40B4-BE49-F238E27FC236}">
                <a16:creationId xmlns:a16="http://schemas.microsoft.com/office/drawing/2014/main" id="{461B38E2-C854-4B64-BE80-591832F1F3E0}"/>
              </a:ext>
            </a:extLst>
          </p:cNvPr>
          <p:cNvSpPr txBox="1"/>
          <p:nvPr/>
        </p:nvSpPr>
        <p:spPr>
          <a:xfrm>
            <a:off x="8278804" y="861089"/>
            <a:ext cx="827149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3 </a:t>
            </a:r>
            <a:r>
              <a:rPr lang="ko-KR" altLang="en-US" sz="4800" dirty="0">
                <a:solidFill>
                  <a:schemeClr val="bg1"/>
                </a:solidFill>
              </a:rPr>
              <a:t>공장 주변 정보 예측 모델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0C367825-FD70-4536-9E79-71AF50169DF2}"/>
              </a:ext>
            </a:extLst>
          </p:cNvPr>
          <p:cNvSpPr/>
          <p:nvPr/>
        </p:nvSpPr>
        <p:spPr>
          <a:xfrm>
            <a:off x="854765" y="3318367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FADF446-AF40-479F-929F-05C84B30CBC3}"/>
              </a:ext>
            </a:extLst>
          </p:cNvPr>
          <p:cNvSpPr txBox="1"/>
          <p:nvPr/>
        </p:nvSpPr>
        <p:spPr>
          <a:xfrm>
            <a:off x="2747633" y="3465957"/>
            <a:ext cx="731518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ExtraTree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모델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F2863C63-798F-4100-942C-977273031E15}"/>
              </a:ext>
            </a:extLst>
          </p:cNvPr>
          <p:cNvSpPr/>
          <p:nvPr/>
        </p:nvSpPr>
        <p:spPr>
          <a:xfrm>
            <a:off x="12449356" y="3318483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4189223-8ECD-4AF0-9693-8B2E75B9E12C}"/>
              </a:ext>
            </a:extLst>
          </p:cNvPr>
          <p:cNvSpPr txBox="1"/>
          <p:nvPr/>
        </p:nvSpPr>
        <p:spPr>
          <a:xfrm>
            <a:off x="14748635" y="3466073"/>
            <a:ext cx="6502367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모델 결과 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&amp;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변수 중요도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3EF4642-0213-4A8C-9F3E-BBEC687E11C5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분석 결과</a:t>
            </a: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762EC75-F556-40C8-B6E2-33E05D2CA23A}"/>
              </a:ext>
            </a:extLst>
          </p:cNvPr>
          <p:cNvGrpSpPr/>
          <p:nvPr/>
        </p:nvGrpSpPr>
        <p:grpSpPr>
          <a:xfrm>
            <a:off x="16231635" y="4407871"/>
            <a:ext cx="3279795" cy="3169945"/>
            <a:chOff x="12738711" y="4510962"/>
            <a:chExt cx="3279795" cy="3169945"/>
          </a:xfrm>
        </p:grpSpPr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AFD930E6-5DB9-4D91-AFF0-AEF829BD35DF}"/>
                </a:ext>
              </a:extLst>
            </p:cNvPr>
            <p:cNvSpPr/>
            <p:nvPr/>
          </p:nvSpPr>
          <p:spPr>
            <a:xfrm>
              <a:off x="12798345" y="4777628"/>
              <a:ext cx="3160526" cy="2903279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1B2E7D95-5292-4B41-9BE4-436A8C342D10}"/>
                </a:ext>
              </a:extLst>
            </p:cNvPr>
            <p:cNvSpPr txBox="1"/>
            <p:nvPr/>
          </p:nvSpPr>
          <p:spPr>
            <a:xfrm>
              <a:off x="13344938" y="4510962"/>
              <a:ext cx="2067340" cy="55399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hum_in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30C0EBC-8313-4C4A-8828-4DFC9DCB2D92}"/>
                </a:ext>
              </a:extLst>
            </p:cNvPr>
            <p:cNvSpPr txBox="1"/>
            <p:nvPr/>
          </p:nvSpPr>
          <p:spPr>
            <a:xfrm>
              <a:off x="12738711" y="5279799"/>
              <a:ext cx="3279795" cy="21544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dangjin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-hm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-hm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-dew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seosan-sp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loc</a:t>
              </a:r>
              <a:endParaRPr lang="ko-KR" altLang="en-US" sz="2400" dirty="0"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6B30E6FF-C733-4101-83E3-99D11E603C20}"/>
              </a:ext>
            </a:extLst>
          </p:cNvPr>
          <p:cNvGrpSpPr/>
          <p:nvPr/>
        </p:nvGrpSpPr>
        <p:grpSpPr>
          <a:xfrm>
            <a:off x="12670781" y="4408714"/>
            <a:ext cx="3279795" cy="3169945"/>
            <a:chOff x="12738711" y="4510962"/>
            <a:chExt cx="3279795" cy="3169945"/>
          </a:xfrm>
        </p:grpSpPr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451AF903-3BE4-4F5C-9739-521984B2C208}"/>
                </a:ext>
              </a:extLst>
            </p:cNvPr>
            <p:cNvSpPr/>
            <p:nvPr/>
          </p:nvSpPr>
          <p:spPr>
            <a:xfrm>
              <a:off x="12798345" y="4777628"/>
              <a:ext cx="3160526" cy="2903279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9EB9CD4-4D6A-444D-BE48-B522FFBDD2B9}"/>
                </a:ext>
              </a:extLst>
            </p:cNvPr>
            <p:cNvSpPr txBox="1"/>
            <p:nvPr/>
          </p:nvSpPr>
          <p:spPr>
            <a:xfrm>
              <a:off x="13344938" y="4510962"/>
              <a:ext cx="2067340" cy="55399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tem_in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8BB870BD-7B65-488A-BEEC-D451557D24DB}"/>
                </a:ext>
              </a:extLst>
            </p:cNvPr>
            <p:cNvSpPr txBox="1"/>
            <p:nvPr/>
          </p:nvSpPr>
          <p:spPr>
            <a:xfrm>
              <a:off x="12738711" y="5279799"/>
              <a:ext cx="3279795" cy="21544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sinpyeong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-ta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dangjin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-ta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-ta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-dew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-ground</a:t>
              </a:r>
              <a:endParaRPr lang="ko-KR" altLang="en-US" sz="2400" dirty="0"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1CA23BFC-7F5E-4E6A-94A9-C7EDC94B27D0}"/>
              </a:ext>
            </a:extLst>
          </p:cNvPr>
          <p:cNvGrpSpPr/>
          <p:nvPr/>
        </p:nvGrpSpPr>
        <p:grpSpPr>
          <a:xfrm>
            <a:off x="19852123" y="4407871"/>
            <a:ext cx="3279795" cy="3169945"/>
            <a:chOff x="12738711" y="4510962"/>
            <a:chExt cx="3279795" cy="3169945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8D1241A-EFC5-493E-A793-74C22EC52580}"/>
                </a:ext>
              </a:extLst>
            </p:cNvPr>
            <p:cNvSpPr/>
            <p:nvPr/>
          </p:nvSpPr>
          <p:spPr>
            <a:xfrm>
              <a:off x="12798345" y="4777628"/>
              <a:ext cx="3160526" cy="2903279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2A58412-AEAE-45BE-98DB-84DC9ADEF527}"/>
                </a:ext>
              </a:extLst>
            </p:cNvPr>
            <p:cNvSpPr txBox="1"/>
            <p:nvPr/>
          </p:nvSpPr>
          <p:spPr>
            <a:xfrm>
              <a:off x="13344938" y="4510962"/>
              <a:ext cx="2067340" cy="55399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tem_coil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07B0F13-9D39-4351-B4E3-6BE73FEEADB1}"/>
                </a:ext>
              </a:extLst>
            </p:cNvPr>
            <p:cNvSpPr txBox="1"/>
            <p:nvPr/>
          </p:nvSpPr>
          <p:spPr>
            <a:xfrm>
              <a:off x="12738711" y="5279799"/>
              <a:ext cx="3279795" cy="21544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sinpyeong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-ta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seosan-sp</a:t>
              </a:r>
              <a:endParaRPr lang="en-US" altLang="ko-KR" sz="2400" dirty="0"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-dew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dangjin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-ta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-ta-point</a:t>
              </a:r>
              <a:endParaRPr lang="ko-KR" altLang="en-US" sz="2400" dirty="0"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C7E02EAB-67F2-40BA-BF7B-F57F58648788}"/>
              </a:ext>
            </a:extLst>
          </p:cNvPr>
          <p:cNvGrpSpPr/>
          <p:nvPr/>
        </p:nvGrpSpPr>
        <p:grpSpPr>
          <a:xfrm>
            <a:off x="14353198" y="7612359"/>
            <a:ext cx="3279795" cy="3169945"/>
            <a:chOff x="12738711" y="4510962"/>
            <a:chExt cx="3279795" cy="3169945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BDB22CD8-2442-4F8A-8693-6FF05DC67D79}"/>
                </a:ext>
              </a:extLst>
            </p:cNvPr>
            <p:cNvSpPr/>
            <p:nvPr/>
          </p:nvSpPr>
          <p:spPr>
            <a:xfrm>
              <a:off x="12798345" y="4777628"/>
              <a:ext cx="3160526" cy="2903279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D1926E3-84ED-4B90-AC6F-8C256C0DAC9F}"/>
                </a:ext>
              </a:extLst>
            </p:cNvPr>
            <p:cNvSpPr txBox="1"/>
            <p:nvPr/>
          </p:nvSpPr>
          <p:spPr>
            <a:xfrm>
              <a:off x="13344938" y="4510962"/>
              <a:ext cx="2067340" cy="55399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tem_out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B9DF20F1-4ECF-48A1-B7A6-0D25BB8DAE5C}"/>
                </a:ext>
              </a:extLst>
            </p:cNvPr>
            <p:cNvSpPr txBox="1"/>
            <p:nvPr/>
          </p:nvSpPr>
          <p:spPr>
            <a:xfrm>
              <a:off x="12738711" y="5279799"/>
              <a:ext cx="3279795" cy="21544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-ta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sinpyeong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-ta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dangjin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-ta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-ground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-dew</a:t>
              </a:r>
              <a:endParaRPr lang="ko-KR" altLang="en-US" sz="2400" dirty="0"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667D1891-1399-4902-AB5C-1D640238A370}"/>
              </a:ext>
            </a:extLst>
          </p:cNvPr>
          <p:cNvGrpSpPr/>
          <p:nvPr/>
        </p:nvGrpSpPr>
        <p:grpSpPr>
          <a:xfrm>
            <a:off x="18026088" y="7605794"/>
            <a:ext cx="3279795" cy="3169945"/>
            <a:chOff x="12738711" y="4510962"/>
            <a:chExt cx="3279795" cy="3169945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5DD63F1F-4BC6-4BFD-AF7B-D74C186F5DCD}"/>
                </a:ext>
              </a:extLst>
            </p:cNvPr>
            <p:cNvSpPr/>
            <p:nvPr/>
          </p:nvSpPr>
          <p:spPr>
            <a:xfrm>
              <a:off x="12798345" y="4777628"/>
              <a:ext cx="3160526" cy="2903279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AF00A0BE-8761-45B6-8BBF-BA91CF142DB5}"/>
                </a:ext>
              </a:extLst>
            </p:cNvPr>
            <p:cNvSpPr txBox="1"/>
            <p:nvPr/>
          </p:nvSpPr>
          <p:spPr>
            <a:xfrm>
              <a:off x="13344938" y="4510962"/>
              <a:ext cx="2067340" cy="55399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hum_out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E349CB10-8446-4927-AD42-453FF61B7D9F}"/>
                </a:ext>
              </a:extLst>
            </p:cNvPr>
            <p:cNvSpPr txBox="1"/>
            <p:nvPr/>
          </p:nvSpPr>
          <p:spPr>
            <a:xfrm>
              <a:off x="12738711" y="5279799"/>
              <a:ext cx="3279795" cy="21544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dangjin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-hm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-hm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</a:t>
              </a: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-ss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 err="1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seosan-sr</a:t>
              </a:r>
              <a:endParaRPr lang="en-US" altLang="ko-KR" sz="2400" dirty="0"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2400" dirty="0">
                  <a:latin typeface="넥슨Lv2고딕" panose="00000500000000000000" pitchFamily="2" charset="-127"/>
                  <a:ea typeface="넥슨Lv2고딕" panose="00000500000000000000" pitchFamily="2" charset="-127"/>
                </a:rPr>
                <a:t>time</a:t>
              </a:r>
              <a:endParaRPr lang="ko-KR" altLang="en-US" sz="2400" dirty="0"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CEEF3D66-F166-4A08-8821-F386381D365F}"/>
              </a:ext>
            </a:extLst>
          </p:cNvPr>
          <p:cNvSpPr/>
          <p:nvPr/>
        </p:nvSpPr>
        <p:spPr>
          <a:xfrm>
            <a:off x="12758104" y="11134408"/>
            <a:ext cx="10535968" cy="1600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온도 관련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들은 온도 기상 변수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seasonal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클러스터링 변수들이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습도 관련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들은 습도 기상 변수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trend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클러스터링 변수들이 상위권에 위치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5125120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9BAC68BA-4B82-4050-8A0E-2DFCA0D4E9E0}"/>
              </a:ext>
            </a:extLst>
          </p:cNvPr>
          <p:cNvSpPr/>
          <p:nvPr/>
        </p:nvSpPr>
        <p:spPr>
          <a:xfrm>
            <a:off x="854765" y="4229099"/>
            <a:ext cx="8917885" cy="8812401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C5BCA34-0312-4D9F-8711-C0963A8DAF2A}"/>
              </a:ext>
            </a:extLst>
          </p:cNvPr>
          <p:cNvSpPr/>
          <p:nvPr/>
        </p:nvSpPr>
        <p:spPr>
          <a:xfrm>
            <a:off x="10210800" y="4229099"/>
            <a:ext cx="13339481" cy="8812400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DA2163E-0629-498F-9B8F-20D2C613DF51}"/>
              </a:ext>
            </a:extLst>
          </p:cNvPr>
          <p:cNvSpPr/>
          <p:nvPr/>
        </p:nvSpPr>
        <p:spPr>
          <a:xfrm>
            <a:off x="11404423" y="5865310"/>
            <a:ext cx="10952234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test data</a:t>
            </a: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에는 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실질적으로 예측되어야 할 </a:t>
            </a:r>
            <a:r>
              <a:rPr lang="en-US" altLang="ko-KR" sz="4400" dirty="0">
                <a:solidFill>
                  <a:srgbClr val="FF00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24</a:t>
            </a:r>
            <a:r>
              <a:rPr lang="ko-KR" altLang="en-US" sz="4400" dirty="0">
                <a:solidFill>
                  <a:srgbClr val="FF00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</a:t>
            </a:r>
            <a:r>
              <a:rPr lang="en-US" altLang="ko-KR" sz="4400" dirty="0">
                <a:solidFill>
                  <a:srgbClr val="FF00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48</a:t>
            </a:r>
            <a:r>
              <a:rPr lang="ko-KR" altLang="en-US" sz="4400" dirty="0">
                <a:solidFill>
                  <a:srgbClr val="FF00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 후 시점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에 대한 정보들은 존재하지 않음</a:t>
            </a:r>
            <a:b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endParaRPr lang="en-US" altLang="ko-KR" sz="4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앞에서 만든 </a:t>
            </a:r>
            <a:r>
              <a:rPr lang="ko-KR" altLang="en-US" sz="44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모델를</a:t>
            </a: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활용하여</a:t>
            </a:r>
            <a:r>
              <a: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br>
              <a: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test data</a:t>
            </a: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24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48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 후 날짜에 대해</a:t>
            </a: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예측한 내 외부 </a:t>
            </a:r>
            <a:r>
              <a: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결합</a:t>
            </a:r>
            <a:endParaRPr lang="en-US" altLang="ko-KR" sz="4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2ECE8EB-023C-4125-9AF1-FA55F2875DFC}"/>
              </a:ext>
            </a:extLst>
          </p:cNvPr>
          <p:cNvSpPr/>
          <p:nvPr/>
        </p:nvSpPr>
        <p:spPr>
          <a:xfrm>
            <a:off x="854765" y="3318367"/>
            <a:ext cx="8917885" cy="910733"/>
          </a:xfrm>
          <a:prstGeom prst="rect">
            <a:avLst/>
          </a:prstGeom>
          <a:solidFill>
            <a:srgbClr val="E4E4E4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B921A8-7396-4A8E-BAA8-F02F8C74D909}"/>
              </a:ext>
            </a:extLst>
          </p:cNvPr>
          <p:cNvSpPr txBox="1"/>
          <p:nvPr/>
        </p:nvSpPr>
        <p:spPr>
          <a:xfrm>
            <a:off x="3580157" y="3505200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프로세스 흐름도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C45FEDA-04B3-45CA-8DB4-14C6A0275D54}"/>
              </a:ext>
            </a:extLst>
          </p:cNvPr>
          <p:cNvSpPr/>
          <p:nvPr/>
        </p:nvSpPr>
        <p:spPr>
          <a:xfrm>
            <a:off x="10210800" y="3318366"/>
            <a:ext cx="13339481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2679868-3D40-43DE-9E69-79B133C18CD9}"/>
              </a:ext>
            </a:extLst>
          </p:cNvPr>
          <p:cNvSpPr txBox="1"/>
          <p:nvPr/>
        </p:nvSpPr>
        <p:spPr>
          <a:xfrm>
            <a:off x="15146990" y="3524249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목적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4ABA84F-0111-46E1-9DD2-F56EDC1B1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465" y="6396415"/>
            <a:ext cx="8710484" cy="447776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F212803-534C-4AF6-886F-8232E1AFB52A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ko-KR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Test</a:t>
            </a: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데이터에</a:t>
            </a:r>
            <a:r>
              <a:rPr lang="en-US" altLang="ko-KR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in, out </a:t>
            </a: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값 추가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9BC08B10-AC2B-4E38-99E3-BC63B449F1C7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4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81957216-6FA5-46D9-B93E-9A530E54476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3CF14E6-6E0B-42BC-AA45-59502B6A3B80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6" name="Picture 2" descr="High Spirit, Harmony, Humanity">
            <a:extLst>
              <a:ext uri="{FF2B5EF4-FFF2-40B4-BE49-F238E27FC236}">
                <a16:creationId xmlns:a16="http://schemas.microsoft.com/office/drawing/2014/main" id="{3B99302A-2DCB-4619-BEC8-48BDAA7EC7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4B76DB6-F521-4DE0-94C0-EDEC7F014ABC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1" name="1.1 결로란?">
            <a:extLst>
              <a:ext uri="{FF2B5EF4-FFF2-40B4-BE49-F238E27FC236}">
                <a16:creationId xmlns:a16="http://schemas.microsoft.com/office/drawing/2014/main" id="{404C6179-41DD-4EC2-9FD6-3B0DECD77263}"/>
              </a:ext>
            </a:extLst>
          </p:cNvPr>
          <p:cNvSpPr txBox="1"/>
          <p:nvPr/>
        </p:nvSpPr>
        <p:spPr>
          <a:xfrm>
            <a:off x="8278804" y="861089"/>
            <a:ext cx="827149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3 </a:t>
            </a:r>
            <a:r>
              <a:rPr lang="ko-KR" altLang="en-US" sz="4800" dirty="0">
                <a:solidFill>
                  <a:schemeClr val="bg1"/>
                </a:solidFill>
              </a:rPr>
              <a:t>공장 주변 정보 예측 모델</a:t>
            </a:r>
            <a:endParaRPr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02555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2BF9F7A1-4C49-47C2-81DA-8F63CDB686C3}"/>
              </a:ext>
            </a:extLst>
          </p:cNvPr>
          <p:cNvSpPr/>
          <p:nvPr/>
        </p:nvSpPr>
        <p:spPr>
          <a:xfrm>
            <a:off x="833719" y="8041117"/>
            <a:ext cx="4195591" cy="5310553"/>
          </a:xfrm>
          <a:prstGeom prst="rect">
            <a:avLst/>
          </a:prstGeom>
          <a:solidFill>
            <a:srgbClr val="DFF7D7"/>
          </a:solidFill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4437C4C-6DFC-4974-8C8B-97B3060EBF18}"/>
              </a:ext>
            </a:extLst>
          </p:cNvPr>
          <p:cNvSpPr/>
          <p:nvPr/>
        </p:nvSpPr>
        <p:spPr>
          <a:xfrm>
            <a:off x="5522977" y="8041843"/>
            <a:ext cx="17910676" cy="5285407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43C1369-9252-4B80-BB51-B8888884F604}"/>
              </a:ext>
            </a:extLst>
          </p:cNvPr>
          <p:cNvSpPr txBox="1"/>
          <p:nvPr/>
        </p:nvSpPr>
        <p:spPr>
          <a:xfrm>
            <a:off x="1742794" y="9980813"/>
            <a:ext cx="2377440" cy="14311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Test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Data</a:t>
            </a:r>
            <a:endParaRPr lang="ko-KR" altLang="en-US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49" name="화살표: 아래쪽 48">
            <a:extLst>
              <a:ext uri="{FF2B5EF4-FFF2-40B4-BE49-F238E27FC236}">
                <a16:creationId xmlns:a16="http://schemas.microsoft.com/office/drawing/2014/main" id="{4145739A-C7B1-456F-98F0-C7ADD69FA528}"/>
              </a:ext>
            </a:extLst>
          </p:cNvPr>
          <p:cNvSpPr/>
          <p:nvPr/>
        </p:nvSpPr>
        <p:spPr>
          <a:xfrm>
            <a:off x="13880503" y="10658400"/>
            <a:ext cx="1195624" cy="249356"/>
          </a:xfrm>
          <a:prstGeom prst="down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BE3BA6-751A-470C-B281-08C92E671874}"/>
              </a:ext>
            </a:extLst>
          </p:cNvPr>
          <p:cNvSpPr/>
          <p:nvPr/>
        </p:nvSpPr>
        <p:spPr>
          <a:xfrm>
            <a:off x="835714" y="2257731"/>
            <a:ext cx="4195590" cy="5156649"/>
          </a:xfrm>
          <a:prstGeom prst="rect">
            <a:avLst/>
          </a:prstGeom>
          <a:solidFill>
            <a:srgbClr val="E6EDF9"/>
          </a:solidFill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EBC2B6F-7896-4516-800E-896F9161C85A}"/>
              </a:ext>
            </a:extLst>
          </p:cNvPr>
          <p:cNvSpPr/>
          <p:nvPr/>
        </p:nvSpPr>
        <p:spPr>
          <a:xfrm>
            <a:off x="5523974" y="2277614"/>
            <a:ext cx="17908682" cy="515664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098F246-3715-44DA-B27A-C9946CCBB7C7}"/>
              </a:ext>
            </a:extLst>
          </p:cNvPr>
          <p:cNvSpPr txBox="1"/>
          <p:nvPr/>
        </p:nvSpPr>
        <p:spPr>
          <a:xfrm>
            <a:off x="1744789" y="4120475"/>
            <a:ext cx="2377440" cy="14311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Train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Data</a:t>
            </a:r>
            <a:endParaRPr lang="ko-KR" altLang="en-US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graphicFrame>
        <p:nvGraphicFramePr>
          <p:cNvPr id="33" name="표 2">
            <a:extLst>
              <a:ext uri="{FF2B5EF4-FFF2-40B4-BE49-F238E27FC236}">
                <a16:creationId xmlns:a16="http://schemas.microsoft.com/office/drawing/2014/main" id="{ED4789D9-4260-44D4-A208-056ADF1A5D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568382"/>
              </p:ext>
            </p:extLst>
          </p:nvPr>
        </p:nvGraphicFramePr>
        <p:xfrm>
          <a:off x="5993175" y="2988080"/>
          <a:ext cx="16970280" cy="1509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out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weather_cluster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graphicFrame>
        <p:nvGraphicFramePr>
          <p:cNvPr id="18" name="표 2">
            <a:extLst>
              <a:ext uri="{FF2B5EF4-FFF2-40B4-BE49-F238E27FC236}">
                <a16:creationId xmlns:a16="http://schemas.microsoft.com/office/drawing/2014/main" id="{5DF55C69-191A-4BD8-A7F6-138BF46403AF}"/>
              </a:ext>
            </a:extLst>
          </p:cNvPr>
          <p:cNvGraphicFramePr>
            <a:graphicFrameLocks noGrp="1"/>
          </p:cNvGraphicFramePr>
          <p:nvPr/>
        </p:nvGraphicFramePr>
        <p:xfrm>
          <a:off x="5993175" y="5206556"/>
          <a:ext cx="16970280" cy="1509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out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weather_cluster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graphicFrame>
        <p:nvGraphicFramePr>
          <p:cNvPr id="19" name="표 2">
            <a:extLst>
              <a:ext uri="{FF2B5EF4-FFF2-40B4-BE49-F238E27FC236}">
                <a16:creationId xmlns:a16="http://schemas.microsoft.com/office/drawing/2014/main" id="{C063C4A9-386A-4FD8-BA9D-10182E31F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4005770"/>
              </p:ext>
            </p:extLst>
          </p:nvPr>
        </p:nvGraphicFramePr>
        <p:xfrm>
          <a:off x="5993175" y="8893166"/>
          <a:ext cx="16970280" cy="1509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weather_cluster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graphicFrame>
        <p:nvGraphicFramePr>
          <p:cNvPr id="20" name="표 2">
            <a:extLst>
              <a:ext uri="{FF2B5EF4-FFF2-40B4-BE49-F238E27FC236}">
                <a16:creationId xmlns:a16="http://schemas.microsoft.com/office/drawing/2014/main" id="{EFCDE63E-F552-495C-8DAF-447A6F16E7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734266"/>
              </p:ext>
            </p:extLst>
          </p:nvPr>
        </p:nvGraphicFramePr>
        <p:xfrm>
          <a:off x="5993175" y="11111642"/>
          <a:ext cx="16970280" cy="1509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predicted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</a:t>
                      </a:r>
                    </a:p>
                  </a:txBody>
                  <a:tcPr anchor="ctr">
                    <a:lnL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predicted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OUT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weather_cluster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A3097F9D-D325-4269-B469-6A038BF3A10D}"/>
              </a:ext>
            </a:extLst>
          </p:cNvPr>
          <p:cNvSpPr/>
          <p:nvPr/>
        </p:nvSpPr>
        <p:spPr>
          <a:xfrm>
            <a:off x="13880503" y="4788863"/>
            <a:ext cx="1195624" cy="249356"/>
          </a:xfrm>
          <a:prstGeom prst="down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B15C54D-1112-43FB-9627-800C50757E3C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39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AA4986DC-3E99-442C-8D73-8421B912F7C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C833DB27-A5C3-42B8-ACB6-6503999AA037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41" name="Picture 2" descr="High Spirit, Harmony, Humanity">
            <a:extLst>
              <a:ext uri="{FF2B5EF4-FFF2-40B4-BE49-F238E27FC236}">
                <a16:creationId xmlns:a16="http://schemas.microsoft.com/office/drawing/2014/main" id="{8550F066-FAC1-4155-A6C8-D16FE9CF00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1380B0BB-170B-4494-8416-79328A95E0E0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44" name="1.1 결로란?">
            <a:extLst>
              <a:ext uri="{FF2B5EF4-FFF2-40B4-BE49-F238E27FC236}">
                <a16:creationId xmlns:a16="http://schemas.microsoft.com/office/drawing/2014/main" id="{0D94DE25-04EB-486D-9912-0F0C8ABAE1C4}"/>
              </a:ext>
            </a:extLst>
          </p:cNvPr>
          <p:cNvSpPr txBox="1"/>
          <p:nvPr/>
        </p:nvSpPr>
        <p:spPr>
          <a:xfrm>
            <a:off x="8278804" y="861089"/>
            <a:ext cx="827149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3 </a:t>
            </a:r>
            <a:r>
              <a:rPr lang="ko-KR" altLang="en-US" sz="4800" dirty="0">
                <a:solidFill>
                  <a:schemeClr val="bg1"/>
                </a:solidFill>
              </a:rPr>
              <a:t>공장 주변 정보 예측 모델</a:t>
            </a:r>
            <a:endParaRPr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0910424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9BAC68BA-4B82-4050-8A0E-2DFCA0D4E9E0}"/>
              </a:ext>
            </a:extLst>
          </p:cNvPr>
          <p:cNvSpPr/>
          <p:nvPr/>
        </p:nvSpPr>
        <p:spPr>
          <a:xfrm>
            <a:off x="854765" y="3317761"/>
            <a:ext cx="891788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C5BCA34-0312-4D9F-8711-C0963A8DAF2A}"/>
              </a:ext>
            </a:extLst>
          </p:cNvPr>
          <p:cNvSpPr/>
          <p:nvPr/>
        </p:nvSpPr>
        <p:spPr>
          <a:xfrm>
            <a:off x="10210800" y="3317760"/>
            <a:ext cx="13339481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2ECE8EB-023C-4125-9AF1-FA55F2875DFC}"/>
              </a:ext>
            </a:extLst>
          </p:cNvPr>
          <p:cNvSpPr/>
          <p:nvPr/>
        </p:nvSpPr>
        <p:spPr>
          <a:xfrm>
            <a:off x="854765" y="3318367"/>
            <a:ext cx="8917885" cy="910733"/>
          </a:xfrm>
          <a:prstGeom prst="rect">
            <a:avLst/>
          </a:prstGeom>
          <a:solidFill>
            <a:srgbClr val="E4E4E4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B921A8-7396-4A8E-BAA8-F02F8C74D909}"/>
              </a:ext>
            </a:extLst>
          </p:cNvPr>
          <p:cNvSpPr txBox="1"/>
          <p:nvPr/>
        </p:nvSpPr>
        <p:spPr>
          <a:xfrm>
            <a:off x="3580157" y="3505200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프로세스 흐름도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C45FEDA-04B3-45CA-8DB4-14C6A0275D54}"/>
              </a:ext>
            </a:extLst>
          </p:cNvPr>
          <p:cNvSpPr/>
          <p:nvPr/>
        </p:nvSpPr>
        <p:spPr>
          <a:xfrm>
            <a:off x="10210800" y="3318366"/>
            <a:ext cx="13339481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2679868-3D40-43DE-9E69-79B133C18CD9}"/>
              </a:ext>
            </a:extLst>
          </p:cNvPr>
          <p:cNvSpPr txBox="1"/>
          <p:nvPr/>
        </p:nvSpPr>
        <p:spPr>
          <a:xfrm>
            <a:off x="15146990" y="3524249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목적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8A996F9-7A63-4336-83B0-3DEC1F556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526" y="4597325"/>
            <a:ext cx="5892362" cy="8075950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C58C0ECB-D203-4860-87DB-545E489D1524}"/>
              </a:ext>
            </a:extLst>
          </p:cNvPr>
          <p:cNvSpPr/>
          <p:nvPr/>
        </p:nvSpPr>
        <p:spPr>
          <a:xfrm>
            <a:off x="11404423" y="6594580"/>
            <a:ext cx="1095223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시간적 흐름을 반영할 수 있는 변수들 생성</a:t>
            </a:r>
            <a:b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b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1. </a:t>
            </a:r>
            <a:r>
              <a:rPr lang="ko-KR" altLang="en-US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계절적 특성</a:t>
            </a:r>
            <a: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(seasonal)</a:t>
            </a:r>
            <a:b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b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2. </a:t>
            </a:r>
            <a:r>
              <a:rPr lang="ko-KR" altLang="en-US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일별 추이</a:t>
            </a:r>
            <a:r>
              <a:rPr lang="en-US" altLang="ko-KR" sz="40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(Trend)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E8E1A5-F1F5-4E88-A6B2-10D06E714814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개요</a:t>
            </a:r>
            <a:endParaRPr lang="ko-KR" altLang="en-US" sz="4400" dirty="0">
              <a:solidFill>
                <a:schemeClr val="tx1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DC90318-7655-407B-8A24-52ABB72FFB04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6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6346B761-900A-498A-8C5E-04662E60A6A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CCA91A9-F85D-4D43-857D-9D0669CC9009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30" name="Picture 2" descr="High Spirit, Harmony, Humanity">
            <a:extLst>
              <a:ext uri="{FF2B5EF4-FFF2-40B4-BE49-F238E27FC236}">
                <a16:creationId xmlns:a16="http://schemas.microsoft.com/office/drawing/2014/main" id="{679995FB-D17E-48D1-A0E0-6CE181DCC9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483D240-61F2-4010-BB2E-35291347F758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2" name="1.1 결로란?">
            <a:extLst>
              <a:ext uri="{FF2B5EF4-FFF2-40B4-BE49-F238E27FC236}">
                <a16:creationId xmlns:a16="http://schemas.microsoft.com/office/drawing/2014/main" id="{6BCAEC87-32AD-4303-BA4F-E7426EE2A887}"/>
              </a:ext>
            </a:extLst>
          </p:cNvPr>
          <p:cNvSpPr txBox="1"/>
          <p:nvPr/>
        </p:nvSpPr>
        <p:spPr>
          <a:xfrm>
            <a:off x="8278804" y="861089"/>
            <a:ext cx="910345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4 </a:t>
            </a:r>
            <a:r>
              <a:rPr lang="ko-KR" altLang="en-US" sz="4800" dirty="0">
                <a:solidFill>
                  <a:schemeClr val="bg1"/>
                </a:solidFill>
              </a:rPr>
              <a:t>공장 주변 변수 </a:t>
            </a:r>
            <a:r>
              <a:rPr lang="en-US" altLang="ko-KR" sz="4800" dirty="0">
                <a:solidFill>
                  <a:schemeClr val="bg1"/>
                </a:solidFill>
              </a:rPr>
              <a:t>Clustering</a:t>
            </a:r>
            <a:endParaRPr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113419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E00E5F39-DB5E-472A-8479-1867D105B48C}"/>
              </a:ext>
            </a:extLst>
          </p:cNvPr>
          <p:cNvSpPr txBox="1"/>
          <p:nvPr/>
        </p:nvSpPr>
        <p:spPr>
          <a:xfrm>
            <a:off x="2594125" y="9718877"/>
            <a:ext cx="7622205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시간적 흐름에 따른 계절적 추세를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반영한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Cluster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8E722D-3650-454F-8991-D85B6A948915}"/>
              </a:ext>
            </a:extLst>
          </p:cNvPr>
          <p:cNvSpPr txBox="1"/>
          <p:nvPr/>
        </p:nvSpPr>
        <p:spPr>
          <a:xfrm>
            <a:off x="14167669" y="9718877"/>
            <a:ext cx="7622205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하루의 추이와 변화 정도를 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반영한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Cluster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ECFDB1-8A71-4B4A-A67C-318687445D87}"/>
              </a:ext>
            </a:extLst>
          </p:cNvPr>
          <p:cNvSpPr txBox="1"/>
          <p:nvPr/>
        </p:nvSpPr>
        <p:spPr>
          <a:xfrm>
            <a:off x="6533311" y="3940556"/>
            <a:ext cx="11317129" cy="2000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기상 클러스터링 변수보다 더 결로에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직접적인 변수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u="sng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  <a:sym typeface="Wingdings" panose="05000000000000000000" pitchFamily="2" charset="2"/>
              </a:rPr>
              <a:t>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Cluster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통해 시간적 흐름이나 하루의 추이를 반영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331804D-84A1-49DF-85B4-3624C9815C6C}"/>
              </a:ext>
            </a:extLst>
          </p:cNvPr>
          <p:cNvSpPr/>
          <p:nvPr/>
        </p:nvSpPr>
        <p:spPr>
          <a:xfrm>
            <a:off x="12428313" y="6853670"/>
            <a:ext cx="11100916" cy="6187831"/>
          </a:xfrm>
          <a:prstGeom prst="rect">
            <a:avLst/>
          </a:prstGeom>
          <a:noFill/>
          <a:ln w="762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729BE8C-D4AE-47E4-BC19-B8E27E351C18}"/>
              </a:ext>
            </a:extLst>
          </p:cNvPr>
          <p:cNvSpPr/>
          <p:nvPr/>
        </p:nvSpPr>
        <p:spPr>
          <a:xfrm>
            <a:off x="854771" y="6853670"/>
            <a:ext cx="11100917" cy="6187829"/>
          </a:xfrm>
          <a:prstGeom prst="rect">
            <a:avLst/>
          </a:prstGeom>
          <a:noFill/>
          <a:ln w="762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1F0211A-25C1-4015-93A6-D161AFE279D4}"/>
              </a:ext>
            </a:extLst>
          </p:cNvPr>
          <p:cNvSpPr/>
          <p:nvPr/>
        </p:nvSpPr>
        <p:spPr>
          <a:xfrm>
            <a:off x="2771861" y="8181358"/>
            <a:ext cx="72667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Seasonal (Point) Cluster</a:t>
            </a:r>
            <a:endParaRPr lang="ko-KR" altLang="en-US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5BF8325-7469-40FF-8AFD-9D09A9E2FA5C}"/>
              </a:ext>
            </a:extLst>
          </p:cNvPr>
          <p:cNvSpPr/>
          <p:nvPr/>
        </p:nvSpPr>
        <p:spPr>
          <a:xfrm>
            <a:off x="15897913" y="8181357"/>
            <a:ext cx="41617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Trend Cluster</a:t>
            </a:r>
            <a:endParaRPr lang="ko-KR" altLang="en-US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710993-A780-47F0-A154-E6E44BA9D813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ko-KR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Clustering </a:t>
            </a: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방향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CD57EC9-1380-4A02-B7D4-608C2D0DB3A1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5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16F578BB-C27F-4928-BFC2-B0467FFF4CE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929AF11-4068-4CAC-A380-487FF9BC0813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8" name="Picture 2" descr="High Spirit, Harmony, Humanity">
            <a:extLst>
              <a:ext uri="{FF2B5EF4-FFF2-40B4-BE49-F238E27FC236}">
                <a16:creationId xmlns:a16="http://schemas.microsoft.com/office/drawing/2014/main" id="{DE3A23BD-11F4-4FBE-9B16-948B924278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6E5D305-8BEF-488A-96CC-404C6634C5D9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0" name="1.1 결로란?">
            <a:extLst>
              <a:ext uri="{FF2B5EF4-FFF2-40B4-BE49-F238E27FC236}">
                <a16:creationId xmlns:a16="http://schemas.microsoft.com/office/drawing/2014/main" id="{93052230-B823-4B5C-B237-8F54582B6D95}"/>
              </a:ext>
            </a:extLst>
          </p:cNvPr>
          <p:cNvSpPr txBox="1"/>
          <p:nvPr/>
        </p:nvSpPr>
        <p:spPr>
          <a:xfrm>
            <a:off x="8278804" y="861089"/>
            <a:ext cx="910345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4 </a:t>
            </a:r>
            <a:r>
              <a:rPr lang="ko-KR" altLang="en-US" sz="4800" dirty="0">
                <a:solidFill>
                  <a:schemeClr val="bg1"/>
                </a:solidFill>
              </a:rPr>
              <a:t>공장 주변 변수 </a:t>
            </a:r>
            <a:r>
              <a:rPr lang="en-US" altLang="ko-KR" sz="4800" dirty="0">
                <a:solidFill>
                  <a:schemeClr val="bg1"/>
                </a:solidFill>
              </a:rPr>
              <a:t>Clustering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D2FE5E1-0C90-4318-AD9E-C58525C25FE2}"/>
              </a:ext>
            </a:extLst>
          </p:cNvPr>
          <p:cNvSpPr/>
          <p:nvPr/>
        </p:nvSpPr>
        <p:spPr>
          <a:xfrm>
            <a:off x="854521" y="3290359"/>
            <a:ext cx="22674709" cy="330094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758459408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819E331-7F28-4D93-90B9-CADEEE860CB5}"/>
              </a:ext>
            </a:extLst>
          </p:cNvPr>
          <p:cNvSpPr txBox="1"/>
          <p:nvPr/>
        </p:nvSpPr>
        <p:spPr>
          <a:xfrm>
            <a:off x="1353311" y="2673167"/>
            <a:ext cx="6061279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Seasonal Clustering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DDFF7FC-2F41-472F-BF8D-CD524E69124B}"/>
              </a:ext>
            </a:extLst>
          </p:cNvPr>
          <p:cNvSpPr/>
          <p:nvPr/>
        </p:nvSpPr>
        <p:spPr>
          <a:xfrm>
            <a:off x="854765" y="3317761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1D246DA-91B8-4058-95C0-03622CB53DE5}"/>
              </a:ext>
            </a:extLst>
          </p:cNvPr>
          <p:cNvSpPr/>
          <p:nvPr/>
        </p:nvSpPr>
        <p:spPr>
          <a:xfrm>
            <a:off x="854765" y="2403967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31E7E60-135F-40DE-9112-DA7447F7349D}"/>
              </a:ext>
            </a:extLst>
          </p:cNvPr>
          <p:cNvSpPr txBox="1"/>
          <p:nvPr/>
        </p:nvSpPr>
        <p:spPr>
          <a:xfrm>
            <a:off x="2633625" y="2551557"/>
            <a:ext cx="754320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Seasonal Clustering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프로세스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42D8647-5831-4B9A-A3FF-34DBDD65B74F}"/>
              </a:ext>
            </a:extLst>
          </p:cNvPr>
          <p:cNvSpPr/>
          <p:nvPr/>
        </p:nvSpPr>
        <p:spPr>
          <a:xfrm>
            <a:off x="12449356" y="3317760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4E91E5E-0F11-4BB5-8324-EEB4955421F7}"/>
              </a:ext>
            </a:extLst>
          </p:cNvPr>
          <p:cNvSpPr/>
          <p:nvPr/>
        </p:nvSpPr>
        <p:spPr>
          <a:xfrm>
            <a:off x="12449356" y="2404083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8E49BC5-F3B7-4AE9-BCA9-7E24239DC13F}"/>
              </a:ext>
            </a:extLst>
          </p:cNvPr>
          <p:cNvSpPr txBox="1"/>
          <p:nvPr/>
        </p:nvSpPr>
        <p:spPr>
          <a:xfrm>
            <a:off x="14593186" y="2551673"/>
            <a:ext cx="681326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Trend Clustering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프로세스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B568A93-A39A-47C5-9E21-6BC27D5E93FA}"/>
              </a:ext>
            </a:extLst>
          </p:cNvPr>
          <p:cNvGrpSpPr/>
          <p:nvPr/>
        </p:nvGrpSpPr>
        <p:grpSpPr>
          <a:xfrm>
            <a:off x="2111523" y="3732608"/>
            <a:ext cx="4348895" cy="1637027"/>
            <a:chOff x="2798064" y="3912101"/>
            <a:chExt cx="7315200" cy="106070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C739B699-B7D4-4ECF-B770-4F14FA013479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0D1D8DC-3296-427A-A731-4E9026C3EF26}"/>
                </a:ext>
              </a:extLst>
            </p:cNvPr>
            <p:cNvSpPr txBox="1"/>
            <p:nvPr/>
          </p:nvSpPr>
          <p:spPr>
            <a:xfrm>
              <a:off x="2980943" y="4123377"/>
              <a:ext cx="6949440" cy="6880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2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plant_loc_time</a:t>
              </a:r>
              <a:endPara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2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_</a:t>
              </a:r>
              <a:r>
                <a:rPr lang="en-US" altLang="ko-KR" sz="32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all_in_out</a:t>
              </a:r>
              <a:endPara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CA0118AE-837F-40AB-BCA2-42AA0BC1BCBE}"/>
              </a:ext>
            </a:extLst>
          </p:cNvPr>
          <p:cNvGrpSpPr/>
          <p:nvPr/>
        </p:nvGrpSpPr>
        <p:grpSpPr>
          <a:xfrm>
            <a:off x="2111523" y="6103186"/>
            <a:ext cx="4348895" cy="1637027"/>
            <a:chOff x="2798064" y="3912101"/>
            <a:chExt cx="7315200" cy="1060704"/>
          </a:xfrm>
        </p:grpSpPr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3DC1CE85-5204-46F3-9533-A3BCE0595BB4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98F73A6-36D1-4C2E-B7BD-DB0A47638A39}"/>
                </a:ext>
              </a:extLst>
            </p:cNvPr>
            <p:cNvSpPr txBox="1"/>
            <p:nvPr/>
          </p:nvSpPr>
          <p:spPr>
            <a:xfrm>
              <a:off x="2980945" y="4262973"/>
              <a:ext cx="6949438" cy="3589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Data Table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2133720C-9E5B-4347-9362-B8BB9FB268B2}"/>
              </a:ext>
            </a:extLst>
          </p:cNvPr>
          <p:cNvGrpSpPr/>
          <p:nvPr/>
        </p:nvGrpSpPr>
        <p:grpSpPr>
          <a:xfrm>
            <a:off x="2111523" y="8473450"/>
            <a:ext cx="4348895" cy="1637027"/>
            <a:chOff x="2798064" y="3912101"/>
            <a:chExt cx="7315200" cy="1060704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4D746957-CB7B-4C55-B884-64E8EB2FA49E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1646FC0-1B17-4762-92B0-8C03A8D8A109}"/>
                </a:ext>
              </a:extLst>
            </p:cNvPr>
            <p:cNvSpPr txBox="1"/>
            <p:nvPr/>
          </p:nvSpPr>
          <p:spPr>
            <a:xfrm>
              <a:off x="3014048" y="4103435"/>
              <a:ext cx="6883229" cy="6780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Data Table (PCA </a:t>
              </a:r>
              <a:r>
                <a:rPr lang="ko-KR" altLang="en-US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변수 </a:t>
              </a: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2</a:t>
              </a:r>
              <a:r>
                <a:rPr lang="ko-KR" altLang="en-US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개</a:t>
              </a: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, min,</a:t>
              </a:r>
              <a:r>
                <a:rPr lang="ko-KR" altLang="en-US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 </a:t>
              </a: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max)</a:t>
              </a:r>
              <a:endParaRPr lang="ko-KR" altLang="en-US" sz="34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4DD072FB-19E2-45DB-9444-729A487AC1E9}"/>
              </a:ext>
            </a:extLst>
          </p:cNvPr>
          <p:cNvSpPr/>
          <p:nvPr/>
        </p:nvSpPr>
        <p:spPr>
          <a:xfrm>
            <a:off x="2111524" y="10843083"/>
            <a:ext cx="9045050" cy="1611782"/>
          </a:xfrm>
          <a:prstGeom prst="rect">
            <a:avLst/>
          </a:prstGeom>
          <a:noFill/>
          <a:ln w="38100" cap="flat">
            <a:solidFill>
              <a:srgbClr val="89CA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F6FA823-0051-45DF-8F21-51B05D3637B5}"/>
              </a:ext>
            </a:extLst>
          </p:cNvPr>
          <p:cNvSpPr txBox="1"/>
          <p:nvPr/>
        </p:nvSpPr>
        <p:spPr>
          <a:xfrm>
            <a:off x="2461146" y="11371975"/>
            <a:ext cx="834580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K-means Clustering</a:t>
            </a:r>
            <a:endParaRPr lang="ko-KR" altLang="en-US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71C2E36-8483-4E9F-BF14-7380E2D64130}"/>
              </a:ext>
            </a:extLst>
          </p:cNvPr>
          <p:cNvCxnSpPr>
            <a:cxnSpLocks/>
          </p:cNvCxnSpPr>
          <p:nvPr/>
        </p:nvCxnSpPr>
        <p:spPr>
          <a:xfrm>
            <a:off x="4285970" y="5449147"/>
            <a:ext cx="0" cy="498042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5902C46-2A0D-483C-BF30-D4E449977ABF}"/>
              </a:ext>
            </a:extLst>
          </p:cNvPr>
          <p:cNvSpPr txBox="1"/>
          <p:nvPr/>
        </p:nvSpPr>
        <p:spPr>
          <a:xfrm>
            <a:off x="2422979" y="7792854"/>
            <a:ext cx="2206483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PCA</a:t>
            </a:r>
            <a:endParaRPr lang="ko-KR" altLang="en-US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F99DE8B-D003-46A4-B4D5-1A70EBC4EB6E}"/>
              </a:ext>
            </a:extLst>
          </p:cNvPr>
          <p:cNvGrpSpPr/>
          <p:nvPr/>
        </p:nvGrpSpPr>
        <p:grpSpPr>
          <a:xfrm>
            <a:off x="6805999" y="8473450"/>
            <a:ext cx="4348895" cy="1637027"/>
            <a:chOff x="2798064" y="3912101"/>
            <a:chExt cx="7315200" cy="1060704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7375140E-007D-450E-8D70-23247AF3F006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53D5E00-1335-494C-B7D4-57570CAAD179}"/>
                </a:ext>
              </a:extLst>
            </p:cNvPr>
            <p:cNvSpPr txBox="1"/>
            <p:nvPr/>
          </p:nvSpPr>
          <p:spPr>
            <a:xfrm>
              <a:off x="2980943" y="4078508"/>
              <a:ext cx="6949440" cy="72789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ko-KR" altLang="en-US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해당 일 </a:t>
              </a: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feature</a:t>
              </a:r>
              <a:r>
                <a:rPr lang="ko-KR" altLang="en-US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의</a:t>
              </a:r>
              <a:endParaRPr lang="en-US" altLang="ko-KR" sz="34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4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min, max</a:t>
              </a:r>
              <a:endParaRPr lang="ko-KR" altLang="en-US" sz="34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FE9D80E2-96B9-48AE-B58A-15B77DA32393}"/>
              </a:ext>
            </a:extLst>
          </p:cNvPr>
          <p:cNvCxnSpPr>
            <a:cxnSpLocks/>
          </p:cNvCxnSpPr>
          <p:nvPr/>
        </p:nvCxnSpPr>
        <p:spPr>
          <a:xfrm>
            <a:off x="4285970" y="7819725"/>
            <a:ext cx="0" cy="498042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4859DEDE-C293-451E-B8A8-6DD4229CFDA1}"/>
              </a:ext>
            </a:extLst>
          </p:cNvPr>
          <p:cNvSpPr/>
          <p:nvPr/>
        </p:nvSpPr>
        <p:spPr>
          <a:xfrm>
            <a:off x="5575827" y="10296724"/>
            <a:ext cx="2116444" cy="361994"/>
          </a:xfrm>
          <a:prstGeom prst="down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29EA71-E325-4A90-9286-A01204272B1A}"/>
              </a:ext>
            </a:extLst>
          </p:cNvPr>
          <p:cNvSpPr txBox="1"/>
          <p:nvPr/>
        </p:nvSpPr>
        <p:spPr>
          <a:xfrm>
            <a:off x="6265461" y="8922631"/>
            <a:ext cx="73549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+</a:t>
            </a:r>
            <a:endParaRPr lang="ko-KR" altLang="en-US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AD7DCC94-CBFE-495A-A807-AC84DA4CF032}"/>
              </a:ext>
            </a:extLst>
          </p:cNvPr>
          <p:cNvGrpSpPr/>
          <p:nvPr/>
        </p:nvGrpSpPr>
        <p:grpSpPr>
          <a:xfrm>
            <a:off x="14339081" y="4152537"/>
            <a:ext cx="7315200" cy="1060704"/>
            <a:chOff x="2798064" y="3912101"/>
            <a:chExt cx="7315200" cy="1060704"/>
          </a:xfrm>
        </p:grpSpPr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B66D5742-E7A2-4A18-BD1D-AD8F9E1A2D60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EB1A7C2D-DEEF-4B82-BB9C-360994355B43}"/>
                </a:ext>
              </a:extLst>
            </p:cNvPr>
            <p:cNvSpPr txBox="1"/>
            <p:nvPr/>
          </p:nvSpPr>
          <p:spPr>
            <a:xfrm>
              <a:off x="2980944" y="4165454"/>
              <a:ext cx="6949440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plant_loc_time_all_in_out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E12488A1-9BB9-4A8C-95D9-FE716DE27F14}"/>
              </a:ext>
            </a:extLst>
          </p:cNvPr>
          <p:cNvGrpSpPr/>
          <p:nvPr/>
        </p:nvGrpSpPr>
        <p:grpSpPr>
          <a:xfrm>
            <a:off x="14339087" y="6753688"/>
            <a:ext cx="7315189" cy="2759004"/>
            <a:chOff x="2798064" y="3912101"/>
            <a:chExt cx="7315189" cy="2759004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9A48291-5C58-4A4C-A4C1-6B3816B87DCF}"/>
                </a:ext>
              </a:extLst>
            </p:cNvPr>
            <p:cNvSpPr/>
            <p:nvPr/>
          </p:nvSpPr>
          <p:spPr>
            <a:xfrm>
              <a:off x="2798064" y="3912101"/>
              <a:ext cx="7315189" cy="27590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1A8C9DF-BC80-4B79-AE4B-0A8E7ED80429}"/>
                </a:ext>
              </a:extLst>
            </p:cNvPr>
            <p:cNvSpPr txBox="1"/>
            <p:nvPr/>
          </p:nvSpPr>
          <p:spPr>
            <a:xfrm>
              <a:off x="2980938" y="4422134"/>
              <a:ext cx="6949440" cy="173893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Data Table</a:t>
              </a:r>
            </a:p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(0~4, 4~8, 8~12, 12~16, 16~20, 20~24)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02CF648D-0779-4FE1-A56A-6A084260892A}"/>
              </a:ext>
            </a:extLst>
          </p:cNvPr>
          <p:cNvGrpSpPr/>
          <p:nvPr/>
        </p:nvGrpSpPr>
        <p:grpSpPr>
          <a:xfrm>
            <a:off x="14339081" y="10999589"/>
            <a:ext cx="7315200" cy="1060704"/>
            <a:chOff x="2798064" y="3912101"/>
            <a:chExt cx="7315200" cy="1060704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88969828-B9C5-42E3-8AB2-7DCAC7EE2F21}"/>
                </a:ext>
              </a:extLst>
            </p:cNvPr>
            <p:cNvSpPr/>
            <p:nvPr/>
          </p:nvSpPr>
          <p:spPr>
            <a:xfrm>
              <a:off x="2798064" y="3912101"/>
              <a:ext cx="7315200" cy="1060704"/>
            </a:xfrm>
            <a:prstGeom prst="rect">
              <a:avLst/>
            </a:prstGeom>
            <a:noFill/>
            <a:ln w="38100" cap="flat">
              <a:solidFill>
                <a:srgbClr val="89CAF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661EF47-5721-49D7-83C8-1E56A42500B4}"/>
                </a:ext>
              </a:extLst>
            </p:cNvPr>
            <p:cNvSpPr txBox="1"/>
            <p:nvPr/>
          </p:nvSpPr>
          <p:spPr>
            <a:xfrm>
              <a:off x="2980944" y="4165454"/>
              <a:ext cx="6949440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K-means Clustering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</p:grp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2773BFA4-701F-41DE-8C67-1E4B8533937E}"/>
              </a:ext>
            </a:extLst>
          </p:cNvPr>
          <p:cNvCxnSpPr>
            <a:cxnSpLocks/>
          </p:cNvCxnSpPr>
          <p:nvPr/>
        </p:nvCxnSpPr>
        <p:spPr>
          <a:xfrm>
            <a:off x="17996681" y="5507432"/>
            <a:ext cx="0" cy="786384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D896F1CA-A51D-43BA-8822-8D84394FE709}"/>
              </a:ext>
            </a:extLst>
          </p:cNvPr>
          <p:cNvCxnSpPr>
            <a:cxnSpLocks/>
          </p:cNvCxnSpPr>
          <p:nvPr/>
        </p:nvCxnSpPr>
        <p:spPr>
          <a:xfrm>
            <a:off x="17996681" y="9751435"/>
            <a:ext cx="0" cy="786384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77DDFAC0-1997-45C5-B67F-BD365ECE1B55}"/>
              </a:ext>
            </a:extLst>
          </p:cNvPr>
          <p:cNvGrpSpPr/>
          <p:nvPr/>
        </p:nvGrpSpPr>
        <p:grpSpPr>
          <a:xfrm>
            <a:off x="4556721" y="5407662"/>
            <a:ext cx="623446" cy="656551"/>
            <a:chOff x="8778582" y="4951271"/>
            <a:chExt cx="623446" cy="656551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BDCE06A-FAC4-4479-B8BE-8638684B4C3E}"/>
                </a:ext>
              </a:extLst>
            </p:cNvPr>
            <p:cNvSpPr/>
            <p:nvPr/>
          </p:nvSpPr>
          <p:spPr>
            <a:xfrm>
              <a:off x="8778582" y="4951271"/>
              <a:ext cx="623446" cy="656551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940AAB3A-7577-4708-B9D4-6908AC470F3F}"/>
                </a:ext>
              </a:extLst>
            </p:cNvPr>
            <p:cNvSpPr txBox="1"/>
            <p:nvPr/>
          </p:nvSpPr>
          <p:spPr>
            <a:xfrm>
              <a:off x="8851317" y="5028484"/>
              <a:ext cx="477976" cy="5021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32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1</a:t>
              </a:r>
              <a:endParaRPr kumimoji="1" lang="ko-KR" altLang="en-US" sz="32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A6EC4401-0E7D-43AE-B2F4-CDC8911B28C3}"/>
              </a:ext>
            </a:extLst>
          </p:cNvPr>
          <p:cNvGrpSpPr/>
          <p:nvPr/>
        </p:nvGrpSpPr>
        <p:grpSpPr>
          <a:xfrm>
            <a:off x="4556721" y="7772708"/>
            <a:ext cx="623446" cy="656551"/>
            <a:chOff x="8778582" y="4951271"/>
            <a:chExt cx="623446" cy="656551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8E3954A2-719C-4456-9661-24B4EB852796}"/>
                </a:ext>
              </a:extLst>
            </p:cNvPr>
            <p:cNvSpPr/>
            <p:nvPr/>
          </p:nvSpPr>
          <p:spPr>
            <a:xfrm>
              <a:off x="8778582" y="4951271"/>
              <a:ext cx="623446" cy="656551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1B51515A-4990-42BA-965C-C01E5024EA76}"/>
                </a:ext>
              </a:extLst>
            </p:cNvPr>
            <p:cNvSpPr txBox="1"/>
            <p:nvPr/>
          </p:nvSpPr>
          <p:spPr>
            <a:xfrm>
              <a:off x="8851317" y="5028484"/>
              <a:ext cx="477976" cy="5021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32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2</a:t>
              </a:r>
              <a:endParaRPr kumimoji="1" lang="ko-KR" altLang="en-US" sz="32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38D8D997-BFE2-4DE4-AFA2-DEF57E405C6E}"/>
              </a:ext>
            </a:extLst>
          </p:cNvPr>
          <p:cNvGrpSpPr/>
          <p:nvPr/>
        </p:nvGrpSpPr>
        <p:grpSpPr>
          <a:xfrm>
            <a:off x="8668723" y="7743916"/>
            <a:ext cx="623446" cy="656551"/>
            <a:chOff x="8778582" y="4951271"/>
            <a:chExt cx="623446" cy="656551"/>
          </a:xfrm>
        </p:grpSpPr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70653A6B-AC28-42B5-9AF4-786C9220A081}"/>
                </a:ext>
              </a:extLst>
            </p:cNvPr>
            <p:cNvSpPr/>
            <p:nvPr/>
          </p:nvSpPr>
          <p:spPr>
            <a:xfrm>
              <a:off x="8778582" y="4951271"/>
              <a:ext cx="623446" cy="656551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DE7C4A11-EBD4-4E61-9372-760D00171060}"/>
                </a:ext>
              </a:extLst>
            </p:cNvPr>
            <p:cNvSpPr txBox="1"/>
            <p:nvPr/>
          </p:nvSpPr>
          <p:spPr>
            <a:xfrm>
              <a:off x="8851317" y="5028484"/>
              <a:ext cx="477976" cy="5021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32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3</a:t>
              </a:r>
              <a:endParaRPr kumimoji="1" lang="ko-KR" altLang="en-US" sz="32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65376C7E-C7F3-4456-97DE-C8BF67EB0406}"/>
              </a:ext>
            </a:extLst>
          </p:cNvPr>
          <p:cNvGrpSpPr/>
          <p:nvPr/>
        </p:nvGrpSpPr>
        <p:grpSpPr>
          <a:xfrm>
            <a:off x="9795158" y="11320699"/>
            <a:ext cx="623446" cy="656551"/>
            <a:chOff x="8778582" y="4951271"/>
            <a:chExt cx="623446" cy="656551"/>
          </a:xfrm>
        </p:grpSpPr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E5599E15-DFF6-4517-9CF1-4338DBDC88D1}"/>
                </a:ext>
              </a:extLst>
            </p:cNvPr>
            <p:cNvSpPr/>
            <p:nvPr/>
          </p:nvSpPr>
          <p:spPr>
            <a:xfrm>
              <a:off x="8778582" y="4951271"/>
              <a:ext cx="623446" cy="656551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ED0019D7-5AE8-4EFC-8EE8-D2459BFBE17C}"/>
                </a:ext>
              </a:extLst>
            </p:cNvPr>
            <p:cNvSpPr txBox="1"/>
            <p:nvPr/>
          </p:nvSpPr>
          <p:spPr>
            <a:xfrm>
              <a:off x="8851317" y="5028484"/>
              <a:ext cx="477976" cy="5021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32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4</a:t>
              </a:r>
              <a:endParaRPr kumimoji="1" lang="ko-KR" altLang="en-US" sz="32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928F31FC-55CA-4AB9-9AAE-985D8555B39B}"/>
              </a:ext>
            </a:extLst>
          </p:cNvPr>
          <p:cNvGrpSpPr/>
          <p:nvPr/>
        </p:nvGrpSpPr>
        <p:grpSpPr>
          <a:xfrm>
            <a:off x="18490348" y="5577983"/>
            <a:ext cx="768928" cy="836732"/>
            <a:chOff x="4907161" y="4031433"/>
            <a:chExt cx="768928" cy="836732"/>
          </a:xfrm>
        </p:grpSpPr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EE0D78D7-1ABE-44CB-937B-5D59B5E3818C}"/>
                </a:ext>
              </a:extLst>
            </p:cNvPr>
            <p:cNvSpPr/>
            <p:nvPr/>
          </p:nvSpPr>
          <p:spPr>
            <a:xfrm>
              <a:off x="4907161" y="4031433"/>
              <a:ext cx="768928" cy="836732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62C1D49D-B014-4DA6-BA10-4D772CE092C4}"/>
                </a:ext>
              </a:extLst>
            </p:cNvPr>
            <p:cNvSpPr txBox="1"/>
            <p:nvPr/>
          </p:nvSpPr>
          <p:spPr>
            <a:xfrm>
              <a:off x="5052634" y="4182881"/>
              <a:ext cx="47798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1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C078E6BE-6319-475E-9A4D-075A70172F0A}"/>
              </a:ext>
            </a:extLst>
          </p:cNvPr>
          <p:cNvGrpSpPr/>
          <p:nvPr/>
        </p:nvGrpSpPr>
        <p:grpSpPr>
          <a:xfrm>
            <a:off x="20031498" y="6922627"/>
            <a:ext cx="768928" cy="836732"/>
            <a:chOff x="4907161" y="4031433"/>
            <a:chExt cx="768928" cy="836732"/>
          </a:xfrm>
        </p:grpSpPr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E274B410-D159-499E-9462-8C50E1900761}"/>
                </a:ext>
              </a:extLst>
            </p:cNvPr>
            <p:cNvSpPr/>
            <p:nvPr/>
          </p:nvSpPr>
          <p:spPr>
            <a:xfrm>
              <a:off x="4907161" y="4031433"/>
              <a:ext cx="768928" cy="836732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059E96EC-FDA9-472B-8DB3-CC6E36DC226A}"/>
                </a:ext>
              </a:extLst>
            </p:cNvPr>
            <p:cNvSpPr txBox="1"/>
            <p:nvPr/>
          </p:nvSpPr>
          <p:spPr>
            <a:xfrm>
              <a:off x="5052634" y="4182881"/>
              <a:ext cx="47798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2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DB2B3DA5-130E-44B9-A878-F22913C2FD10}"/>
              </a:ext>
            </a:extLst>
          </p:cNvPr>
          <p:cNvGrpSpPr/>
          <p:nvPr/>
        </p:nvGrpSpPr>
        <p:grpSpPr>
          <a:xfrm>
            <a:off x="18490348" y="9821986"/>
            <a:ext cx="768928" cy="836732"/>
            <a:chOff x="4907161" y="4031433"/>
            <a:chExt cx="768928" cy="836732"/>
          </a:xfrm>
        </p:grpSpPr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5EE42CF2-7646-4434-97B4-6005B2A9EC47}"/>
                </a:ext>
              </a:extLst>
            </p:cNvPr>
            <p:cNvSpPr/>
            <p:nvPr/>
          </p:nvSpPr>
          <p:spPr>
            <a:xfrm>
              <a:off x="4907161" y="4031433"/>
              <a:ext cx="768928" cy="836732"/>
            </a:xfrm>
            <a:prstGeom prst="ellipse">
              <a:avLst/>
            </a:prstGeom>
            <a:solidFill>
              <a:srgbClr val="66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808080"/>
                </a:highligh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145114A2-6DBB-4336-AD54-F5EA1088A1D9}"/>
                </a:ext>
              </a:extLst>
            </p:cNvPr>
            <p:cNvSpPr txBox="1"/>
            <p:nvPr/>
          </p:nvSpPr>
          <p:spPr>
            <a:xfrm>
              <a:off x="5052634" y="4163003"/>
              <a:ext cx="477982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kumimoji="1" lang="en-US" altLang="ko-KR" sz="4000" dirty="0">
                  <a:latin typeface="Typo_SsangmunDong B" panose="02020803020101020101" pitchFamily="18" charset="-127"/>
                  <a:ea typeface="Typo_SsangmunDong B" panose="02020803020101020101" pitchFamily="18" charset="-127"/>
                </a:rPr>
                <a:t>3</a:t>
              </a:r>
              <a:endParaRPr kumimoji="1" lang="ko-KR" altLang="en-US" sz="4000" dirty="0">
                <a:latin typeface="Typo_SsangmunDong B" panose="02020803020101020101" pitchFamily="18" charset="-127"/>
                <a:ea typeface="Typo_SsangmunDong B" panose="02020803020101020101" pitchFamily="18" charset="-127"/>
              </a:endParaRP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494E342E-57E8-4AD4-B84F-A06307AF41E3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67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99553C60-6448-4F65-BD2F-5F92D970063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167ED1A8-700E-4A83-BBA3-24FC02BE3CB6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85" name="Picture 2" descr="High Spirit, Harmony, Humanity">
            <a:extLst>
              <a:ext uri="{FF2B5EF4-FFF2-40B4-BE49-F238E27FC236}">
                <a16:creationId xmlns:a16="http://schemas.microsoft.com/office/drawing/2014/main" id="{9EF56488-BAA0-49AF-8E5B-409D54DBC5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C628D698-605D-4D1A-B55F-75E489420983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87" name="1.1 결로란?">
            <a:extLst>
              <a:ext uri="{FF2B5EF4-FFF2-40B4-BE49-F238E27FC236}">
                <a16:creationId xmlns:a16="http://schemas.microsoft.com/office/drawing/2014/main" id="{4ABEC8C8-40E0-4B32-B616-F29AAD2E7770}"/>
              </a:ext>
            </a:extLst>
          </p:cNvPr>
          <p:cNvSpPr txBox="1"/>
          <p:nvPr/>
        </p:nvSpPr>
        <p:spPr>
          <a:xfrm>
            <a:off x="8278804" y="861089"/>
            <a:ext cx="910345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4 </a:t>
            </a:r>
            <a:r>
              <a:rPr lang="ko-KR" altLang="en-US" sz="4800" dirty="0">
                <a:solidFill>
                  <a:schemeClr val="bg1"/>
                </a:solidFill>
              </a:rPr>
              <a:t>공장 주변 변수 </a:t>
            </a:r>
            <a:r>
              <a:rPr lang="en-US" altLang="ko-KR" sz="4800" dirty="0">
                <a:solidFill>
                  <a:schemeClr val="bg1"/>
                </a:solidFill>
              </a:rPr>
              <a:t>Clustering</a:t>
            </a:r>
            <a:endParaRPr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52179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3AFB679-80A5-F742-8524-0D9412A7C1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96"/>
          <a:stretch/>
        </p:blipFill>
        <p:spPr>
          <a:xfrm>
            <a:off x="2682753" y="3517866"/>
            <a:ext cx="7444948" cy="5858387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F2BBC7A2-27EA-4D19-AC78-E74403D57294}"/>
              </a:ext>
            </a:extLst>
          </p:cNvPr>
          <p:cNvSpPr/>
          <p:nvPr/>
        </p:nvSpPr>
        <p:spPr>
          <a:xfrm>
            <a:off x="854765" y="3317761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5D61D8-637E-40E8-8F33-3067C59527EA}"/>
              </a:ext>
            </a:extLst>
          </p:cNvPr>
          <p:cNvSpPr/>
          <p:nvPr/>
        </p:nvSpPr>
        <p:spPr>
          <a:xfrm>
            <a:off x="854765" y="2402038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DCBE253-8D04-44AA-9EC4-6A750E52C045}"/>
              </a:ext>
            </a:extLst>
          </p:cNvPr>
          <p:cNvSpPr/>
          <p:nvPr/>
        </p:nvSpPr>
        <p:spPr>
          <a:xfrm>
            <a:off x="12449356" y="3317760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B8F03DE-E359-4117-9CE2-D1CB47CB6EC8}"/>
              </a:ext>
            </a:extLst>
          </p:cNvPr>
          <p:cNvSpPr/>
          <p:nvPr/>
        </p:nvSpPr>
        <p:spPr>
          <a:xfrm>
            <a:off x="12449356" y="2415465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D8BA90E-B0AF-484D-8A70-97938F56233F}"/>
              </a:ext>
            </a:extLst>
          </p:cNvPr>
          <p:cNvSpPr txBox="1"/>
          <p:nvPr/>
        </p:nvSpPr>
        <p:spPr>
          <a:xfrm>
            <a:off x="1577157" y="2531340"/>
            <a:ext cx="965614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Seasonal Clustering(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내부 온도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)</a:t>
            </a:r>
            <a:endParaRPr lang="ko-KR" altLang="en-US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39E1D2-AE1A-4520-896F-E04A17CB865D}"/>
              </a:ext>
            </a:extLst>
          </p:cNvPr>
          <p:cNvSpPr txBox="1"/>
          <p:nvPr/>
        </p:nvSpPr>
        <p:spPr>
          <a:xfrm>
            <a:off x="13171748" y="2563055"/>
            <a:ext cx="965614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Trend Clustering(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내부 온도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)</a:t>
            </a:r>
            <a:endParaRPr lang="ko-KR" altLang="en-US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0CB4DCD-E42F-458E-A170-9C5535530BF9}"/>
              </a:ext>
            </a:extLst>
          </p:cNvPr>
          <p:cNvGrpSpPr/>
          <p:nvPr/>
        </p:nvGrpSpPr>
        <p:grpSpPr>
          <a:xfrm>
            <a:off x="13073779" y="3872382"/>
            <a:ext cx="9852078" cy="5503871"/>
            <a:chOff x="5009664" y="5082794"/>
            <a:chExt cx="12725400" cy="7397748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7CF4E55A-685B-4D98-868B-541DF4F32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09664" y="5082794"/>
              <a:ext cx="6350000" cy="4940300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4A5D0656-2E72-43BC-92A3-6CEBC552CB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32687"/>
            <a:stretch/>
          </p:blipFill>
          <p:spPr>
            <a:xfrm>
              <a:off x="11359664" y="5082794"/>
              <a:ext cx="6375400" cy="5103622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F42B554A-7FBB-488A-AA72-ABE18FCA11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7588"/>
            <a:stretch/>
          </p:blipFill>
          <p:spPr>
            <a:xfrm>
              <a:off x="5009664" y="10023094"/>
              <a:ext cx="6375400" cy="2457448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AEA8AC-38E7-4EBE-9688-B4BA9A4329E3}"/>
              </a:ext>
            </a:extLst>
          </p:cNvPr>
          <p:cNvSpPr txBox="1"/>
          <p:nvPr/>
        </p:nvSpPr>
        <p:spPr>
          <a:xfrm>
            <a:off x="1988675" y="10058400"/>
            <a:ext cx="8833104" cy="19236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계절별 상이한 차이를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다만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 내부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이기에 완벽히 잡아내는데 한계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0BBECB-E16F-4B64-A0B2-2A57555ABF75}"/>
              </a:ext>
            </a:extLst>
          </p:cNvPr>
          <p:cNvSpPr txBox="1"/>
          <p:nvPr/>
        </p:nvSpPr>
        <p:spPr>
          <a:xfrm>
            <a:off x="13583266" y="10058400"/>
            <a:ext cx="8833104" cy="19236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기울기에 있어서 미미한 차이를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이는 내부 온도이기에 등락폭이 적어 시각적으로 판단하기 어려움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3C94B37-97BC-4511-A28C-D577963FE0BD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30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E0D34C69-BA8B-4BDF-A384-BEF03262ADC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9E24CFB-74E1-4A2A-B4A6-D13DB49CC57E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32" name="Picture 2" descr="High Spirit, Harmony, Humanity">
            <a:extLst>
              <a:ext uri="{FF2B5EF4-FFF2-40B4-BE49-F238E27FC236}">
                <a16:creationId xmlns:a16="http://schemas.microsoft.com/office/drawing/2014/main" id="{1EE422AD-236A-49E5-A353-B6604EE7CD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0414CB5-1D8B-402F-B9E2-164B272C1754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4" name="1.1 결로란?">
            <a:extLst>
              <a:ext uri="{FF2B5EF4-FFF2-40B4-BE49-F238E27FC236}">
                <a16:creationId xmlns:a16="http://schemas.microsoft.com/office/drawing/2014/main" id="{8055A2BB-C649-4E0A-8DB9-DF2431AD3D4E}"/>
              </a:ext>
            </a:extLst>
          </p:cNvPr>
          <p:cNvSpPr txBox="1"/>
          <p:nvPr/>
        </p:nvSpPr>
        <p:spPr>
          <a:xfrm>
            <a:off x="8278804" y="861089"/>
            <a:ext cx="910345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2</a:t>
            </a:r>
            <a:r>
              <a:rPr sz="4800" dirty="0">
                <a:solidFill>
                  <a:schemeClr val="bg1"/>
                </a:solidFill>
              </a:rPr>
              <a:t>.</a:t>
            </a:r>
            <a:r>
              <a:rPr lang="en-US" sz="4800" dirty="0">
                <a:solidFill>
                  <a:schemeClr val="bg1"/>
                </a:solidFill>
              </a:rPr>
              <a:t>4 </a:t>
            </a:r>
            <a:r>
              <a:rPr lang="ko-KR" altLang="en-US" sz="4800" dirty="0">
                <a:solidFill>
                  <a:schemeClr val="bg1"/>
                </a:solidFill>
              </a:rPr>
              <a:t>공장 주변 변수 </a:t>
            </a:r>
            <a:r>
              <a:rPr lang="en-US" altLang="ko-KR" sz="4800" dirty="0">
                <a:solidFill>
                  <a:schemeClr val="bg1"/>
                </a:solidFill>
              </a:rPr>
              <a:t>Clustering</a:t>
            </a:r>
            <a:endParaRPr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70291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6A321F-D453-41EC-B325-7B115583D5B2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7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43154EB9-45C5-450F-9370-83BD40C3C3C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A2ED98A-9B5A-4CA2-8F40-C5462D54A20C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9" name="Picture 2" descr="High Spirit, Harmony, Humanity">
            <a:extLst>
              <a:ext uri="{FF2B5EF4-FFF2-40B4-BE49-F238E27FC236}">
                <a16:creationId xmlns:a16="http://schemas.microsoft.com/office/drawing/2014/main" id="{7BB53045-D828-4184-BD1D-66BD587A57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4581DDB-BAE8-4A42-B43B-225B6823B6AD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1" name="1.1 결로란?">
            <a:extLst>
              <a:ext uri="{FF2B5EF4-FFF2-40B4-BE49-F238E27FC236}">
                <a16:creationId xmlns:a16="http://schemas.microsoft.com/office/drawing/2014/main" id="{31BD7679-6542-4056-9DB6-5F6F296F827A}"/>
              </a:ext>
            </a:extLst>
          </p:cNvPr>
          <p:cNvSpPr txBox="1"/>
          <p:nvPr/>
        </p:nvSpPr>
        <p:spPr>
          <a:xfrm>
            <a:off x="8278804" y="861089"/>
            <a:ext cx="910345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altLang="ko-KR" sz="4800" dirty="0">
                <a:solidFill>
                  <a:schemeClr val="bg1"/>
                </a:solidFill>
              </a:rPr>
              <a:t>2.4 </a:t>
            </a:r>
            <a:r>
              <a:rPr lang="ko-KR" altLang="en-US" sz="4800" dirty="0">
                <a:solidFill>
                  <a:schemeClr val="bg1"/>
                </a:solidFill>
              </a:rPr>
              <a:t>공장 주변 변수 </a:t>
            </a:r>
            <a:r>
              <a:rPr lang="en-US" altLang="ko-KR" sz="4800" dirty="0">
                <a:solidFill>
                  <a:schemeClr val="bg1"/>
                </a:solidFill>
              </a:rPr>
              <a:t>Clustering</a:t>
            </a:r>
            <a:endParaRPr lang="ko-KR" altLang="en-US" sz="4800" dirty="0">
              <a:solidFill>
                <a:schemeClr val="bg1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B103C4A-AA98-4BBC-B7F5-16E33FA95776}"/>
              </a:ext>
            </a:extLst>
          </p:cNvPr>
          <p:cNvSpPr/>
          <p:nvPr/>
        </p:nvSpPr>
        <p:spPr>
          <a:xfrm>
            <a:off x="833719" y="8041117"/>
            <a:ext cx="4195591" cy="531055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BA7529F-8CEB-45A2-9229-8E6AF444E7FC}"/>
              </a:ext>
            </a:extLst>
          </p:cNvPr>
          <p:cNvSpPr/>
          <p:nvPr/>
        </p:nvSpPr>
        <p:spPr>
          <a:xfrm>
            <a:off x="5522977" y="8041843"/>
            <a:ext cx="17910676" cy="5285407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284AFF2-452B-4174-B14A-52CFB79FD712}"/>
              </a:ext>
            </a:extLst>
          </p:cNvPr>
          <p:cNvSpPr txBox="1"/>
          <p:nvPr/>
        </p:nvSpPr>
        <p:spPr>
          <a:xfrm>
            <a:off x="1742794" y="9980813"/>
            <a:ext cx="2377440" cy="14311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Test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Data</a:t>
            </a:r>
            <a:endParaRPr lang="ko-KR" altLang="en-US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44" name="화살표: 아래쪽 43">
            <a:extLst>
              <a:ext uri="{FF2B5EF4-FFF2-40B4-BE49-F238E27FC236}">
                <a16:creationId xmlns:a16="http://schemas.microsoft.com/office/drawing/2014/main" id="{2FC85196-6798-4CB4-A92C-982968DF6F96}"/>
              </a:ext>
            </a:extLst>
          </p:cNvPr>
          <p:cNvSpPr/>
          <p:nvPr/>
        </p:nvSpPr>
        <p:spPr>
          <a:xfrm>
            <a:off x="13880503" y="10658400"/>
            <a:ext cx="1195624" cy="249356"/>
          </a:xfrm>
          <a:prstGeom prst="down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7F2C503F-0FFD-43F7-9843-47C32220FA76}"/>
              </a:ext>
            </a:extLst>
          </p:cNvPr>
          <p:cNvSpPr/>
          <p:nvPr/>
        </p:nvSpPr>
        <p:spPr>
          <a:xfrm>
            <a:off x="835714" y="2257731"/>
            <a:ext cx="4195590" cy="5156649"/>
          </a:xfrm>
          <a:prstGeom prst="rect">
            <a:avLst/>
          </a:prstGeom>
          <a:solidFill>
            <a:srgbClr val="E6EDF9"/>
          </a:solidFill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ED569852-3282-42EB-93E7-D6ABD200D17D}"/>
              </a:ext>
            </a:extLst>
          </p:cNvPr>
          <p:cNvSpPr/>
          <p:nvPr/>
        </p:nvSpPr>
        <p:spPr>
          <a:xfrm>
            <a:off x="5523974" y="2277614"/>
            <a:ext cx="17908682" cy="515664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37BEADD-D4AA-40FA-9AD8-4B81C8250799}"/>
              </a:ext>
            </a:extLst>
          </p:cNvPr>
          <p:cNvSpPr txBox="1"/>
          <p:nvPr/>
        </p:nvSpPr>
        <p:spPr>
          <a:xfrm>
            <a:off x="1744789" y="4120475"/>
            <a:ext cx="2377440" cy="14311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Train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Data</a:t>
            </a:r>
            <a:endParaRPr lang="ko-KR" altLang="en-US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graphicFrame>
        <p:nvGraphicFramePr>
          <p:cNvPr id="51" name="표 2">
            <a:extLst>
              <a:ext uri="{FF2B5EF4-FFF2-40B4-BE49-F238E27FC236}">
                <a16:creationId xmlns:a16="http://schemas.microsoft.com/office/drawing/2014/main" id="{3CDA514C-009B-453E-B1F2-09BB048051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4633870"/>
              </p:ext>
            </p:extLst>
          </p:nvPr>
        </p:nvGraphicFramePr>
        <p:xfrm>
          <a:off x="5993175" y="2988080"/>
          <a:ext cx="16970280" cy="1509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out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weather_cluster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graphicFrame>
        <p:nvGraphicFramePr>
          <p:cNvPr id="52" name="표 2">
            <a:extLst>
              <a:ext uri="{FF2B5EF4-FFF2-40B4-BE49-F238E27FC236}">
                <a16:creationId xmlns:a16="http://schemas.microsoft.com/office/drawing/2014/main" id="{9AC405D0-6FD0-4550-9B22-E4D7A8530B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0380719"/>
              </p:ext>
            </p:extLst>
          </p:nvPr>
        </p:nvGraphicFramePr>
        <p:xfrm>
          <a:off x="5993175" y="5206556"/>
          <a:ext cx="16970280" cy="1509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out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weather_cluster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In_out</a:t>
                      </a:r>
                      <a:endParaRPr lang="en-US" altLang="ko-KR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graphicFrame>
        <p:nvGraphicFramePr>
          <p:cNvPr id="53" name="표 2">
            <a:extLst>
              <a:ext uri="{FF2B5EF4-FFF2-40B4-BE49-F238E27FC236}">
                <a16:creationId xmlns:a16="http://schemas.microsoft.com/office/drawing/2014/main" id="{4091DC46-EF4A-4FEF-BD48-D12277052B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2738"/>
              </p:ext>
            </p:extLst>
          </p:nvPr>
        </p:nvGraphicFramePr>
        <p:xfrm>
          <a:off x="5993175" y="8893166"/>
          <a:ext cx="16970280" cy="1509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predicted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predicted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OUT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weather_cluster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-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graphicFrame>
        <p:nvGraphicFramePr>
          <p:cNvPr id="54" name="표 2">
            <a:extLst>
              <a:ext uri="{FF2B5EF4-FFF2-40B4-BE49-F238E27FC236}">
                <a16:creationId xmlns:a16="http://schemas.microsoft.com/office/drawing/2014/main" id="{558374A0-C869-426F-86C7-AA791AE2CC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117956"/>
              </p:ext>
            </p:extLst>
          </p:nvPr>
        </p:nvGraphicFramePr>
        <p:xfrm>
          <a:off x="5993175" y="11111642"/>
          <a:ext cx="16970280" cy="1554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1285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121285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5094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predicted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predicted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OUT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weather_cluster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predicted</a:t>
                      </a:r>
                    </a:p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In_out</a:t>
                      </a:r>
                      <a:endParaRPr lang="en-US" altLang="ko-KR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005E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</a:tbl>
          </a:graphicData>
        </a:graphic>
      </p:graphicFrame>
      <p:sp>
        <p:nvSpPr>
          <p:cNvPr id="55" name="화살표: 아래쪽 54">
            <a:extLst>
              <a:ext uri="{FF2B5EF4-FFF2-40B4-BE49-F238E27FC236}">
                <a16:creationId xmlns:a16="http://schemas.microsoft.com/office/drawing/2014/main" id="{E0405989-BDEB-485D-9172-E76FD9D06087}"/>
              </a:ext>
            </a:extLst>
          </p:cNvPr>
          <p:cNvSpPr/>
          <p:nvPr/>
        </p:nvSpPr>
        <p:spPr>
          <a:xfrm>
            <a:off x="13880503" y="4788863"/>
            <a:ext cx="1195624" cy="249356"/>
          </a:xfrm>
          <a:prstGeom prst="down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534034702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5D6A321F-D453-41EC-B325-7B115583D5B2}"/>
              </a:ext>
            </a:extLst>
          </p:cNvPr>
          <p:cNvGrpSpPr/>
          <p:nvPr/>
        </p:nvGrpSpPr>
        <p:grpSpPr>
          <a:xfrm>
            <a:off x="854765" y="400874"/>
            <a:ext cx="19421061" cy="1488062"/>
            <a:chOff x="770735" y="4692492"/>
            <a:chExt cx="19303692" cy="1488062"/>
          </a:xfrm>
        </p:grpSpPr>
        <p:pic>
          <p:nvPicPr>
            <p:cNvPr id="27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43154EB9-45C5-450F-9370-83BD40C3C3C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770735" y="4694653"/>
              <a:ext cx="19298423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A2ED98A-9B5A-4CA2-8F40-C5462D54A20C}"/>
                </a:ext>
              </a:extLst>
            </p:cNvPr>
            <p:cNvSpPr/>
            <p:nvPr/>
          </p:nvSpPr>
          <p:spPr>
            <a:xfrm>
              <a:off x="781691" y="4692492"/>
              <a:ext cx="19292736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9" name="Picture 2" descr="High Spirit, Harmony, Humanity">
            <a:extLst>
              <a:ext uri="{FF2B5EF4-FFF2-40B4-BE49-F238E27FC236}">
                <a16:creationId xmlns:a16="http://schemas.microsoft.com/office/drawing/2014/main" id="{7BB53045-D828-4184-BD1D-66BD587A57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4581DDB-BAE8-4A42-B43B-225B6823B6AD}"/>
              </a:ext>
            </a:extLst>
          </p:cNvPr>
          <p:cNvSpPr txBox="1"/>
          <p:nvPr/>
        </p:nvSpPr>
        <p:spPr>
          <a:xfrm>
            <a:off x="1146112" y="567080"/>
            <a:ext cx="80740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데이터셋 제작</a:t>
            </a:r>
          </a:p>
        </p:txBody>
      </p:sp>
      <p:sp>
        <p:nvSpPr>
          <p:cNvPr id="31" name="1.1 결로란?">
            <a:extLst>
              <a:ext uri="{FF2B5EF4-FFF2-40B4-BE49-F238E27FC236}">
                <a16:creationId xmlns:a16="http://schemas.microsoft.com/office/drawing/2014/main" id="{31BD7679-6542-4056-9DB6-5F6F296F827A}"/>
              </a:ext>
            </a:extLst>
          </p:cNvPr>
          <p:cNvSpPr txBox="1"/>
          <p:nvPr/>
        </p:nvSpPr>
        <p:spPr>
          <a:xfrm>
            <a:off x="8278804" y="861089"/>
            <a:ext cx="5395708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sz="4800" dirty="0">
                <a:solidFill>
                  <a:schemeClr val="bg1"/>
                </a:solidFill>
              </a:rPr>
              <a:t>최종 데이터셋 변수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BA7529F-8CEB-45A2-9229-8E6AF444E7FC}"/>
              </a:ext>
            </a:extLst>
          </p:cNvPr>
          <p:cNvSpPr/>
          <p:nvPr/>
        </p:nvSpPr>
        <p:spPr>
          <a:xfrm>
            <a:off x="892033" y="8041843"/>
            <a:ext cx="22599934" cy="5285407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aphicFrame>
        <p:nvGraphicFramePr>
          <p:cNvPr id="22" name="표 2">
            <a:extLst>
              <a:ext uri="{FF2B5EF4-FFF2-40B4-BE49-F238E27FC236}">
                <a16:creationId xmlns:a16="http://schemas.microsoft.com/office/drawing/2014/main" id="{712F21A0-3A35-4FCD-BBFF-A59264CB5F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197513"/>
              </p:ext>
            </p:extLst>
          </p:nvPr>
        </p:nvGraphicFramePr>
        <p:xfrm>
          <a:off x="3133392" y="3219364"/>
          <a:ext cx="18117216" cy="41624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4652">
                  <a:extLst>
                    <a:ext uri="{9D8B030D-6E8A-4147-A177-3AD203B41FA5}">
                      <a16:colId xmlns:a16="http://schemas.microsoft.com/office/drawing/2014/main" val="2026068989"/>
                    </a:ext>
                  </a:extLst>
                </a:gridCol>
                <a:gridCol w="2264652">
                  <a:extLst>
                    <a:ext uri="{9D8B030D-6E8A-4147-A177-3AD203B41FA5}">
                      <a16:colId xmlns:a16="http://schemas.microsoft.com/office/drawing/2014/main" val="2781108421"/>
                    </a:ext>
                  </a:extLst>
                </a:gridCol>
                <a:gridCol w="2264652">
                  <a:extLst>
                    <a:ext uri="{9D8B030D-6E8A-4147-A177-3AD203B41FA5}">
                      <a16:colId xmlns:a16="http://schemas.microsoft.com/office/drawing/2014/main" val="1413145931"/>
                    </a:ext>
                  </a:extLst>
                </a:gridCol>
                <a:gridCol w="2264652">
                  <a:extLst>
                    <a:ext uri="{9D8B030D-6E8A-4147-A177-3AD203B41FA5}">
                      <a16:colId xmlns:a16="http://schemas.microsoft.com/office/drawing/2014/main" val="1372581091"/>
                    </a:ext>
                  </a:extLst>
                </a:gridCol>
                <a:gridCol w="2264652">
                  <a:extLst>
                    <a:ext uri="{9D8B030D-6E8A-4147-A177-3AD203B41FA5}">
                      <a16:colId xmlns:a16="http://schemas.microsoft.com/office/drawing/2014/main" val="477996239"/>
                    </a:ext>
                  </a:extLst>
                </a:gridCol>
                <a:gridCol w="2264652">
                  <a:extLst>
                    <a:ext uri="{9D8B030D-6E8A-4147-A177-3AD203B41FA5}">
                      <a16:colId xmlns:a16="http://schemas.microsoft.com/office/drawing/2014/main" val="1316244307"/>
                    </a:ext>
                  </a:extLst>
                </a:gridCol>
                <a:gridCol w="2264652">
                  <a:extLst>
                    <a:ext uri="{9D8B030D-6E8A-4147-A177-3AD203B41FA5}">
                      <a16:colId xmlns:a16="http://schemas.microsoft.com/office/drawing/2014/main" val="2269561364"/>
                    </a:ext>
                  </a:extLst>
                </a:gridCol>
                <a:gridCol w="2264652">
                  <a:extLst>
                    <a:ext uri="{9D8B030D-6E8A-4147-A177-3AD203B41FA5}">
                      <a16:colId xmlns:a16="http://schemas.microsoft.com/office/drawing/2014/main" val="2012372008"/>
                    </a:ext>
                  </a:extLst>
                </a:gridCol>
              </a:tblGrid>
              <a:tr h="144181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mea_ddhr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plant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loc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feature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OUT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feature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weather-cluster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L w="762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762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in_out</a:t>
                      </a:r>
                      <a:endParaRPr lang="en-US" altLang="ko-KR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cluster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>
                    <a:lnR w="762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465592"/>
                  </a:ext>
                </a:extLst>
              </a:tr>
              <a:tr h="272064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관측시간</a:t>
                      </a:r>
                      <a:endParaRPr lang="en-US" altLang="ko-KR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(2016.4.1 ~ 2020.3.31)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b="0" i="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1, 2 </a:t>
                      </a:r>
                      <a:r>
                        <a:rPr lang="ko-KR" altLang="en-US" sz="3200" b="0" i="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공장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1, 2, 3 </a:t>
                      </a:r>
                    </a:p>
                    <a:p>
                      <a:pPr latinLnBrk="1"/>
                      <a:r>
                        <a:rPr lang="ko-KR" altLang="en-US" sz="3200" dirty="0" err="1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센서별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tem_out</a:t>
                      </a:r>
                      <a:endParaRPr lang="en-US" altLang="ko-KR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  <a:p>
                      <a:pPr latinLnBrk="1"/>
                      <a:r>
                        <a:rPr lang="en-US" altLang="ko-KR" sz="3200" dirty="0" err="1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hum_out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 err="1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tem_in</a:t>
                      </a:r>
                      <a:endParaRPr lang="en-US" altLang="ko-KR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  <a:p>
                      <a:pPr latinLnBrk="1"/>
                      <a:r>
                        <a:rPr lang="en-US" altLang="ko-KR" sz="3200" dirty="0" err="1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hum_in</a:t>
                      </a:r>
                      <a:endParaRPr lang="en-US" altLang="ko-KR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  <a:p>
                      <a:pPr latinLnBrk="1"/>
                      <a:r>
                        <a:rPr lang="en-US" altLang="ko-KR" sz="3200" dirty="0" err="1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tem_coil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서산</a:t>
                      </a:r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, </a:t>
                      </a:r>
                      <a:r>
                        <a:rPr lang="ko-KR" altLang="en-US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당진</a:t>
                      </a:r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,</a:t>
                      </a:r>
                    </a:p>
                    <a:p>
                      <a:pPr latinLnBrk="1"/>
                      <a:r>
                        <a:rPr lang="ko-KR" altLang="en-US" sz="3200" dirty="0" err="1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신평</a:t>
                      </a:r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, </a:t>
                      </a:r>
                      <a:r>
                        <a:rPr lang="ko-KR" altLang="en-US" sz="3200" dirty="0" err="1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송악</a:t>
                      </a:r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, </a:t>
                      </a:r>
                    </a:p>
                    <a:p>
                      <a:pPr latinLnBrk="1"/>
                      <a:r>
                        <a:rPr lang="ko-KR" altLang="en-US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송산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Seasonal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&amp;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Trend</a:t>
                      </a:r>
                    </a:p>
                  </a:txBody>
                  <a:tcPr anchor="ctr">
                    <a:lnL w="762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762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Seasonal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&amp;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Trend</a:t>
                      </a:r>
                    </a:p>
                  </a:txBody>
                  <a:tcPr anchor="ctr">
                    <a:lnR w="762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762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3969652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BD15D245-A732-4841-B067-F2C0FA8CBA13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최종 데이터셋 변수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2F1556-AA15-4EE0-AFDB-4EF1E69E7622}"/>
              </a:ext>
            </a:extLst>
          </p:cNvPr>
          <p:cNvSpPr txBox="1"/>
          <p:nvPr/>
        </p:nvSpPr>
        <p:spPr>
          <a:xfrm>
            <a:off x="2981325" y="8930220"/>
            <a:ext cx="18421350" cy="35086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앞서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EDA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통해서 얻을 수 있었던 결론을 토대로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1. </a:t>
            </a:r>
            <a:r>
              <a:rPr lang="ko-KR" altLang="en-US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공간적 요인  </a:t>
            </a:r>
            <a:r>
              <a:rPr lang="en-US" altLang="ko-KR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2. </a:t>
            </a:r>
            <a:r>
              <a:rPr lang="ko-KR" altLang="en-US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시간적 요인  </a:t>
            </a:r>
            <a:r>
              <a:rPr lang="en-US" altLang="ko-KR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3. </a:t>
            </a:r>
            <a:r>
              <a:rPr lang="ko-KR" altLang="en-US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공장 주변 </a:t>
            </a:r>
            <a:r>
              <a:rPr lang="ko-KR" altLang="en-US" dirty="0" err="1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특성치</a:t>
            </a:r>
            <a:endParaRPr lang="en-US" altLang="ko-KR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3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가지 주요사항들을 최종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train, test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데이터셋에 추가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D69959-1379-40D1-B450-F8C48FBEE41F}"/>
              </a:ext>
            </a:extLst>
          </p:cNvPr>
          <p:cNvSpPr/>
          <p:nvPr/>
        </p:nvSpPr>
        <p:spPr>
          <a:xfrm>
            <a:off x="9963149" y="3214749"/>
            <a:ext cx="4521547" cy="4162453"/>
          </a:xfrm>
          <a:prstGeom prst="rect">
            <a:avLst/>
          </a:prstGeom>
          <a:noFill/>
          <a:ln w="76200" cap="flat">
            <a:solidFill>
              <a:srgbClr val="FFCC66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7BD27AF-53D6-4D76-9CEC-70F91C7DCE1B}"/>
              </a:ext>
            </a:extLst>
          </p:cNvPr>
          <p:cNvSpPr/>
          <p:nvPr/>
        </p:nvSpPr>
        <p:spPr>
          <a:xfrm>
            <a:off x="10562645" y="7056345"/>
            <a:ext cx="3243197" cy="646331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공장 주변</a:t>
            </a:r>
            <a:r>
              <a:rPr lang="en-US" altLang="ko-KR" sz="36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</a:t>
            </a:r>
            <a:r>
              <a:rPr lang="ko-KR" altLang="en-US" sz="3600" dirty="0" err="1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특성치</a:t>
            </a:r>
            <a:endParaRPr lang="ko-KR" altLang="en-US" sz="36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8F32F0A-20A0-4F16-AD0B-471C52D77F78}"/>
              </a:ext>
            </a:extLst>
          </p:cNvPr>
          <p:cNvSpPr/>
          <p:nvPr/>
        </p:nvSpPr>
        <p:spPr>
          <a:xfrm>
            <a:off x="17713415" y="7056345"/>
            <a:ext cx="2557110" cy="65094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시간적 요인</a:t>
            </a:r>
            <a:endParaRPr lang="ko-KR" altLang="en-US" sz="40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EFBC3FD-32BA-485A-ABE3-B747D5051F64}"/>
              </a:ext>
            </a:extLst>
          </p:cNvPr>
          <p:cNvSpPr/>
          <p:nvPr/>
        </p:nvSpPr>
        <p:spPr>
          <a:xfrm>
            <a:off x="5405525" y="3223980"/>
            <a:ext cx="4521547" cy="4162453"/>
          </a:xfrm>
          <a:prstGeom prst="rect">
            <a:avLst/>
          </a:prstGeom>
          <a:noFill/>
          <a:ln w="76200" cap="flat">
            <a:solidFill>
              <a:srgbClr val="33CC3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2EC0471-077F-411F-BCD1-D8FB30B5054B}"/>
              </a:ext>
            </a:extLst>
          </p:cNvPr>
          <p:cNvSpPr/>
          <p:nvPr/>
        </p:nvSpPr>
        <p:spPr>
          <a:xfrm>
            <a:off x="6387744" y="7051729"/>
            <a:ext cx="2557110" cy="65094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공간적 요인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835106056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1. Problem Define"/>
          <p:cNvSpPr txBox="1"/>
          <p:nvPr/>
        </p:nvSpPr>
        <p:spPr>
          <a:xfrm>
            <a:off x="7732798" y="5988210"/>
            <a:ext cx="102656" cy="1739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9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endParaRPr lang="ko-KR" altLang="en-US" sz="11500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4517D322-AF3F-419D-8EFC-084487C12A5B}"/>
              </a:ext>
            </a:extLst>
          </p:cNvPr>
          <p:cNvSpPr/>
          <p:nvPr/>
        </p:nvSpPr>
        <p:spPr>
          <a:xfrm>
            <a:off x="-886338" y="2600682"/>
            <a:ext cx="4680000" cy="4680000"/>
          </a:xfrm>
          <a:prstGeom prst="ellipse">
            <a:avLst/>
          </a:prstGeom>
          <a:solidFill>
            <a:srgbClr val="226FAE">
              <a:alpha val="39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7CBED0-2327-4C42-BAE8-64F1E6F00F44}"/>
              </a:ext>
            </a:extLst>
          </p:cNvPr>
          <p:cNvSpPr txBox="1"/>
          <p:nvPr/>
        </p:nvSpPr>
        <p:spPr>
          <a:xfrm>
            <a:off x="2055328" y="5419390"/>
            <a:ext cx="13613344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115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3. MODELING</a:t>
            </a:r>
            <a:endParaRPr lang="ko-KR" altLang="en-US" sz="11500" dirty="0">
              <a:latin typeface="Typo_SsangmunDong B" panose="02020803020101020101" pitchFamily="18" charset="-127"/>
              <a:ea typeface="Typo_SsangmunDong B" panose="02020803020101020101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05640E4-7610-447D-BCBC-7B8ECFC64E79}"/>
              </a:ext>
            </a:extLst>
          </p:cNvPr>
          <p:cNvSpPr/>
          <p:nvPr/>
        </p:nvSpPr>
        <p:spPr>
          <a:xfrm>
            <a:off x="13930338" y="5466278"/>
            <a:ext cx="9000000" cy="9000000"/>
          </a:xfrm>
          <a:prstGeom prst="ellipse">
            <a:avLst/>
          </a:prstGeom>
          <a:blipFill dpi="0" rotWithShape="1">
            <a:blip r:embed="rId2">
              <a:alphaModFix amt="77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9A70450-1AAE-492D-827A-599783FEC556}"/>
              </a:ext>
            </a:extLst>
          </p:cNvPr>
          <p:cNvSpPr/>
          <p:nvPr/>
        </p:nvSpPr>
        <p:spPr>
          <a:xfrm>
            <a:off x="18185354" y="3061226"/>
            <a:ext cx="6480000" cy="648000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94CBBD5-C48A-4C5E-8353-CE616F9537AE}"/>
              </a:ext>
            </a:extLst>
          </p:cNvPr>
          <p:cNvSpPr/>
          <p:nvPr/>
        </p:nvSpPr>
        <p:spPr>
          <a:xfrm>
            <a:off x="18185354" y="3064248"/>
            <a:ext cx="6480000" cy="6480000"/>
          </a:xfrm>
          <a:prstGeom prst="ellipse">
            <a:avLst/>
          </a:prstGeom>
          <a:blipFill dpi="0" rotWithShape="1">
            <a:blip r:embed="rId3">
              <a:alphaModFix amt="78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51654066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607526E1-73DC-48F2-A036-EB96E43F658C}"/>
              </a:ext>
            </a:extLst>
          </p:cNvPr>
          <p:cNvGrpSpPr/>
          <p:nvPr/>
        </p:nvGrpSpPr>
        <p:grpSpPr>
          <a:xfrm>
            <a:off x="854765" y="401955"/>
            <a:ext cx="19421061" cy="1485901"/>
            <a:chOff x="854765" y="401955"/>
            <a:chExt cx="19421061" cy="1485901"/>
          </a:xfrm>
        </p:grpSpPr>
        <p:pic>
          <p:nvPicPr>
            <p:cNvPr id="1028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90B94709-A960-47A8-ADC0-0082080ADCD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854765" y="401955"/>
              <a:ext cx="19415760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24C2A8C-FF1C-48F2-B2D2-475D0EC586B9}"/>
                </a:ext>
              </a:extLst>
            </p:cNvPr>
            <p:cNvSpPr/>
            <p:nvPr/>
          </p:nvSpPr>
          <p:spPr>
            <a:xfrm>
              <a:off x="865788" y="401955"/>
              <a:ext cx="19410038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57" name="Picture 2" descr="High Spirit, Harmony, Humanity">
            <a:extLst>
              <a:ext uri="{FF2B5EF4-FFF2-40B4-BE49-F238E27FC236}">
                <a16:creationId xmlns:a16="http://schemas.microsoft.com/office/drawing/2014/main" id="{089E1429-97F8-4A2A-82A9-669C8DF95B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06EB40-D1A9-4C4D-BF11-2FB840FB3789}"/>
              </a:ext>
            </a:extLst>
          </p:cNvPr>
          <p:cNvSpPr txBox="1"/>
          <p:nvPr/>
        </p:nvSpPr>
        <p:spPr>
          <a:xfrm>
            <a:off x="1146112" y="567080"/>
            <a:ext cx="8874188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문제 정의와 결과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4A101C7-3C91-411C-BF73-FF412745778F}"/>
              </a:ext>
            </a:extLst>
          </p:cNvPr>
          <p:cNvSpPr txBox="1"/>
          <p:nvPr/>
        </p:nvSpPr>
        <p:spPr>
          <a:xfrm>
            <a:off x="3320532" y="4123656"/>
            <a:ext cx="2620959" cy="68166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현실 문제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D8D2A21-2896-4D4C-8F47-DE4B3E4FD626}"/>
              </a:ext>
            </a:extLst>
          </p:cNvPr>
          <p:cNvSpPr txBox="1"/>
          <p:nvPr/>
        </p:nvSpPr>
        <p:spPr>
          <a:xfrm>
            <a:off x="11191861" y="4123656"/>
            <a:ext cx="2000278" cy="68166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기술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5F88B99-A5DB-431A-A947-C7D31ABD10C3}"/>
              </a:ext>
            </a:extLst>
          </p:cNvPr>
          <p:cNvSpPr txBox="1"/>
          <p:nvPr/>
        </p:nvSpPr>
        <p:spPr>
          <a:xfrm>
            <a:off x="17468153" y="3687351"/>
            <a:ext cx="4895850" cy="155427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사용자 중심</a:t>
            </a:r>
            <a:endParaRPr lang="en-US" altLang="ko-KR" dirty="0">
              <a:ln>
                <a:solidFill>
                  <a:schemeClr val="tx1"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Service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4FF747-55F6-405C-87A4-A59F40284525}"/>
              </a:ext>
            </a:extLst>
          </p:cNvPr>
          <p:cNvSpPr txBox="1"/>
          <p:nvPr/>
        </p:nvSpPr>
        <p:spPr>
          <a:xfrm>
            <a:off x="8087656" y="7909521"/>
            <a:ext cx="6477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80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+</a:t>
            </a:r>
            <a:endParaRPr lang="ko-KR" altLang="en-US" sz="80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45CCDA-4041-467F-BD8F-4BC46CB552AA}"/>
              </a:ext>
            </a:extLst>
          </p:cNvPr>
          <p:cNvSpPr txBox="1"/>
          <p:nvPr/>
        </p:nvSpPr>
        <p:spPr>
          <a:xfrm>
            <a:off x="15648644" y="7867650"/>
            <a:ext cx="6477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80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=</a:t>
            </a:r>
            <a:endParaRPr lang="ko-KR" altLang="en-US" sz="80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0C47533-FEEE-4061-A77B-2C66F94617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4893" y="5923889"/>
            <a:ext cx="5202371" cy="520237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1856DD3-ACCA-4EA6-BF2B-5D67A59092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917" y="6086980"/>
            <a:ext cx="4876190" cy="487619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C219299-D91D-4302-AA62-E45DB9AA4C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905" y="6086980"/>
            <a:ext cx="4876190" cy="487619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4DB2A9F2-38A7-4600-A648-1FE9308BA061}"/>
              </a:ext>
            </a:extLst>
          </p:cNvPr>
          <p:cNvSpPr/>
          <p:nvPr/>
        </p:nvSpPr>
        <p:spPr>
          <a:xfrm>
            <a:off x="12449356" y="2404083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0783D06-9EA8-4310-8DC2-7DFEA2BB99BF}"/>
              </a:ext>
            </a:extLst>
          </p:cNvPr>
          <p:cNvSpPr/>
          <p:nvPr/>
        </p:nvSpPr>
        <p:spPr>
          <a:xfrm>
            <a:off x="854765" y="2403967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422B5C5-6194-41B1-87BA-700EC3D09C3E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8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5E13CAC9-200F-4D3D-AD4A-318C084EB3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A83D015-BF97-48D3-BE91-0CAB8BDD3E2B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0" name="Picture 2" descr="High Spirit, Harmony, Humanity">
            <a:extLst>
              <a:ext uri="{FF2B5EF4-FFF2-40B4-BE49-F238E27FC236}">
                <a16:creationId xmlns:a16="http://schemas.microsoft.com/office/drawing/2014/main" id="{3E84FB69-6ECA-4E9B-9C83-397D8FA336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Modeling">
            <a:extLst>
              <a:ext uri="{FF2B5EF4-FFF2-40B4-BE49-F238E27FC236}">
                <a16:creationId xmlns:a16="http://schemas.microsoft.com/office/drawing/2014/main" id="{B38C543A-E876-4242-AB03-077767E719CC}"/>
              </a:ext>
            </a:extLst>
          </p:cNvPr>
          <p:cNvSpPr txBox="1"/>
          <p:nvPr/>
        </p:nvSpPr>
        <p:spPr>
          <a:xfrm>
            <a:off x="1186304" y="657228"/>
            <a:ext cx="5258171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Modeling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" name="5.1 Available Feature">
            <a:extLst>
              <a:ext uri="{FF2B5EF4-FFF2-40B4-BE49-F238E27FC236}">
                <a16:creationId xmlns:a16="http://schemas.microsoft.com/office/drawing/2014/main" id="{DBA4F125-5E7C-423A-A56C-2EB0F7F57AF2}"/>
              </a:ext>
            </a:extLst>
          </p:cNvPr>
          <p:cNvSpPr txBox="1"/>
          <p:nvPr/>
        </p:nvSpPr>
        <p:spPr>
          <a:xfrm>
            <a:off x="6770472" y="782808"/>
            <a:ext cx="459741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3</a:t>
            </a:r>
            <a:r>
              <a:rPr dirty="0">
                <a:solidFill>
                  <a:schemeClr val="bg1"/>
                </a:solidFill>
              </a:rPr>
              <a:t>.1 </a:t>
            </a:r>
            <a:r>
              <a:rPr lang="ko-KR" altLang="en-US" dirty="0">
                <a:solidFill>
                  <a:schemeClr val="bg1"/>
                </a:solidFill>
              </a:rPr>
              <a:t>모델 선택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E34650-3349-AC40-8263-623526F368E7}"/>
              </a:ext>
            </a:extLst>
          </p:cNvPr>
          <p:cNvSpPr txBox="1"/>
          <p:nvPr/>
        </p:nvSpPr>
        <p:spPr>
          <a:xfrm>
            <a:off x="1591390" y="3940008"/>
            <a:ext cx="9627675" cy="84792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42950" indent="-74295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kumimoji="1"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데이터 불균형</a:t>
            </a:r>
            <a:br>
              <a:rPr kumimoji="1"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kumimoji="1" lang="ko-KR" altLang="en-US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비율 </a:t>
            </a:r>
            <a:r>
              <a:rPr kumimoji="1" lang="en-US" altLang="ko-KR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</a:t>
            </a:r>
            <a:r>
              <a:rPr kumimoji="1" lang="ko-KR" altLang="en-US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kumimoji="1" lang="en-US" altLang="ko-KR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1.706%</a:t>
            </a:r>
            <a:br>
              <a:rPr kumimoji="1" lang="en-US" altLang="ko-KR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kumimoji="1" lang="ko-KR" altLang="en-US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심한 불균형 데이터에서 적합이 가능해야 함</a:t>
            </a:r>
            <a:endParaRPr kumimoji="1" lang="en-US" altLang="ko-KR" sz="36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AutoNum type="arabicPeriod"/>
            </a:pPr>
            <a:endParaRPr kumimoji="1" lang="en-US" altLang="ko-KR" sz="1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kumimoji="1"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일반화 성능</a:t>
            </a:r>
            <a:br>
              <a:rPr kumimoji="1" lang="en-US" altLang="ko-KR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kumimoji="1" lang="ko-KR" altLang="en-US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결로의 개수가 적어서 </a:t>
            </a:r>
            <a:r>
              <a:rPr kumimoji="1" lang="ko-KR" altLang="en-US" sz="28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오버피팅될</a:t>
            </a:r>
            <a:r>
              <a:rPr kumimoji="1" lang="ko-KR" altLang="en-US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가능성이 굉장히 높음</a:t>
            </a:r>
            <a:br>
              <a:rPr kumimoji="1" lang="en-US" altLang="ko-KR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kumimoji="1" lang="ko-KR" altLang="en-US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따라서 일반화 성능이 높은 모델을 사용 필요</a:t>
            </a:r>
            <a:br>
              <a:rPr kumimoji="1" lang="en-US" altLang="ko-KR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endParaRPr kumimoji="1" lang="en-US" altLang="ko-KR" sz="1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kumimoji="1"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해석 가능성</a:t>
            </a:r>
            <a:br>
              <a:rPr kumimoji="1" lang="en-US" altLang="ko-KR" sz="32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kumimoji="1" lang="ko-KR" altLang="en-US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추가적인 정보를 가지고 결로 여부를 판단해야 하므로 변수의 중요성을 추출할 수 있어야 함</a:t>
            </a:r>
            <a:endParaRPr kumimoji="1" lang="en-US" altLang="ko-KR" sz="28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AutoNum type="arabicPeriod"/>
            </a:pPr>
            <a:endParaRPr kumimoji="1" lang="en-US" altLang="ko-KR" sz="1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kumimoji="1"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노이즈</a:t>
            </a:r>
            <a:br>
              <a:rPr kumimoji="1" lang="en-US" altLang="ko-KR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kumimoji="1" lang="ko-KR" altLang="en-US" sz="28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보간법을</a:t>
            </a:r>
            <a:r>
              <a:rPr kumimoji="1" lang="ko-KR" altLang="en-US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사용한 기상 정보 예측을 사용했기 때문에 </a:t>
            </a:r>
            <a:br>
              <a:rPr kumimoji="1" lang="en-US" altLang="ko-KR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kumimoji="1" lang="ko-KR" altLang="en-US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혹시 모를 노이즈에 대해 둔감한 모델이 필요</a:t>
            </a:r>
            <a:endParaRPr kumimoji="1" lang="en-US" altLang="ko-KR" sz="28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AutoNum type="arabicPeriod"/>
            </a:pPr>
            <a:endParaRPr kumimoji="1" lang="en-US" altLang="ko-KR" sz="1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742950" indent="-742950">
              <a:lnSpc>
                <a:spcPct val="100000"/>
              </a:lnSpc>
              <a:spcBef>
                <a:spcPts val="600"/>
              </a:spcBef>
              <a:buFontTx/>
              <a:buAutoNum type="arabicPeriod"/>
            </a:pPr>
            <a:r>
              <a:rPr kumimoji="1"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속도</a:t>
            </a:r>
            <a:br>
              <a:rPr kumimoji="1" lang="en-US" altLang="ko-KR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kumimoji="1" lang="ko-KR" altLang="en-US" sz="28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모델을 지속적으로 빠르게 업데이트 하여 최신 데이터를 반영해야 함</a:t>
            </a:r>
            <a:endParaRPr kumimoji="1" lang="en-US" altLang="ko-KR" sz="28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9773E6A-1C37-F14B-BFDF-D766209EE962}"/>
              </a:ext>
            </a:extLst>
          </p:cNvPr>
          <p:cNvSpPr txBox="1"/>
          <p:nvPr/>
        </p:nvSpPr>
        <p:spPr>
          <a:xfrm>
            <a:off x="12908358" y="11621906"/>
            <a:ext cx="10182921" cy="11849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kumimoji="1"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이와 같은 모델에 대해 문제의 특징에 맞게</a:t>
            </a:r>
            <a:endParaRPr kumimoji="1" lang="en-US" altLang="ko-KR" sz="36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kumimoji="1"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평가 진행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9721A4F-2BC7-48A0-936A-037E032EB0FF}"/>
              </a:ext>
            </a:extLst>
          </p:cNvPr>
          <p:cNvSpPr/>
          <p:nvPr/>
        </p:nvSpPr>
        <p:spPr>
          <a:xfrm>
            <a:off x="854765" y="3317761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1ECFB7-ADF3-4B93-B1F4-5EB6B3BE91A0}"/>
              </a:ext>
            </a:extLst>
          </p:cNvPr>
          <p:cNvSpPr txBox="1"/>
          <p:nvPr/>
        </p:nvSpPr>
        <p:spPr>
          <a:xfrm>
            <a:off x="2633625" y="2551557"/>
            <a:ext cx="754320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데이터와 문제의 특징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616B4EF-EE16-4021-B6B6-EDB29440F60C}"/>
              </a:ext>
            </a:extLst>
          </p:cNvPr>
          <p:cNvSpPr/>
          <p:nvPr/>
        </p:nvSpPr>
        <p:spPr>
          <a:xfrm>
            <a:off x="12449356" y="3317760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3B53EE0-32D3-4416-8DE1-D7084FC60265}"/>
              </a:ext>
            </a:extLst>
          </p:cNvPr>
          <p:cNvSpPr txBox="1"/>
          <p:nvPr/>
        </p:nvSpPr>
        <p:spPr>
          <a:xfrm>
            <a:off x="15333851" y="2551673"/>
            <a:ext cx="533193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모델 판단 기준</a:t>
            </a:r>
          </a:p>
        </p:txBody>
      </p:sp>
      <p:graphicFrame>
        <p:nvGraphicFramePr>
          <p:cNvPr id="64" name="다이어그램 63">
            <a:extLst>
              <a:ext uri="{FF2B5EF4-FFF2-40B4-BE49-F238E27FC236}">
                <a16:creationId xmlns:a16="http://schemas.microsoft.com/office/drawing/2014/main" id="{E2716D16-62BA-4F4F-AACA-BBD93C317761}"/>
              </a:ext>
            </a:extLst>
          </p:cNvPr>
          <p:cNvGraphicFramePr/>
          <p:nvPr/>
        </p:nvGraphicFramePr>
        <p:xfrm>
          <a:off x="12192000" y="3849619"/>
          <a:ext cx="11518213" cy="7314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5" name="TextBox 64">
            <a:extLst>
              <a:ext uri="{FF2B5EF4-FFF2-40B4-BE49-F238E27FC236}">
                <a16:creationId xmlns:a16="http://schemas.microsoft.com/office/drawing/2014/main" id="{A1CD890D-4908-4BF6-BAF6-6383C3CE14BA}"/>
              </a:ext>
            </a:extLst>
          </p:cNvPr>
          <p:cNvSpPr txBox="1"/>
          <p:nvPr/>
        </p:nvSpPr>
        <p:spPr>
          <a:xfrm>
            <a:off x="16170385" y="3382280"/>
            <a:ext cx="351845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데이터 불균형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405AC67-9B0C-46B4-956C-8990B363E21F}"/>
              </a:ext>
            </a:extLst>
          </p:cNvPr>
          <p:cNvSpPr txBox="1"/>
          <p:nvPr/>
        </p:nvSpPr>
        <p:spPr>
          <a:xfrm>
            <a:off x="12309583" y="10483119"/>
            <a:ext cx="351845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일반화 성능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39BA64-2394-4A26-9AC9-CED98E30C8F3}"/>
              </a:ext>
            </a:extLst>
          </p:cNvPr>
          <p:cNvSpPr txBox="1"/>
          <p:nvPr/>
        </p:nvSpPr>
        <p:spPr>
          <a:xfrm>
            <a:off x="20191762" y="10483119"/>
            <a:ext cx="351845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해석가능성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6A9889E-8A3F-48ED-A93B-5EA21360FCE1}"/>
              </a:ext>
            </a:extLst>
          </p:cNvPr>
          <p:cNvSpPr/>
          <p:nvPr/>
        </p:nvSpPr>
        <p:spPr>
          <a:xfrm>
            <a:off x="16976320" y="7226050"/>
            <a:ext cx="1949572" cy="553998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ExtraTree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9F026DF7-0684-4C82-AD3F-90A1B75F6AAA}"/>
              </a:ext>
            </a:extLst>
          </p:cNvPr>
          <p:cNvSpPr/>
          <p:nvPr/>
        </p:nvSpPr>
        <p:spPr>
          <a:xfrm>
            <a:off x="15204537" y="9442810"/>
            <a:ext cx="1056701" cy="553998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SVM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86AB60D-036B-464C-9EF6-7BFA0F0C6429}"/>
              </a:ext>
            </a:extLst>
          </p:cNvPr>
          <p:cNvSpPr/>
          <p:nvPr/>
        </p:nvSpPr>
        <p:spPr>
          <a:xfrm>
            <a:off x="18925892" y="8978186"/>
            <a:ext cx="2573140" cy="553998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Linear Model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64E1311-E798-44DB-B8A6-3AEEC09E6F34}"/>
              </a:ext>
            </a:extLst>
          </p:cNvPr>
          <p:cNvSpPr/>
          <p:nvPr/>
        </p:nvSpPr>
        <p:spPr>
          <a:xfrm>
            <a:off x="16461756" y="7966610"/>
            <a:ext cx="2978700" cy="553998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Random Forest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249A1B6F-EF30-4FA9-A82F-2C361A910B9A}"/>
              </a:ext>
            </a:extLst>
          </p:cNvPr>
          <p:cNvSpPr/>
          <p:nvPr/>
        </p:nvSpPr>
        <p:spPr>
          <a:xfrm>
            <a:off x="16265388" y="5653568"/>
            <a:ext cx="3371436" cy="553998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0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GradientBoosting</a:t>
            </a:r>
            <a:endParaRPr lang="en-US" altLang="ko-KR" sz="3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080FF0BA-A320-4A86-9E7B-52B8D607AF87}"/>
              </a:ext>
            </a:extLst>
          </p:cNvPr>
          <p:cNvSpPr/>
          <p:nvPr/>
        </p:nvSpPr>
        <p:spPr>
          <a:xfrm>
            <a:off x="14630901" y="8431234"/>
            <a:ext cx="1681871" cy="553998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Bagging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8F84ACC-D5F7-4AC7-B22E-06D27F3E0217}"/>
              </a:ext>
            </a:extLst>
          </p:cNvPr>
          <p:cNvSpPr/>
          <p:nvPr/>
        </p:nvSpPr>
        <p:spPr>
          <a:xfrm>
            <a:off x="16943604" y="4582621"/>
            <a:ext cx="1972014" cy="553998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AdaBoost</a:t>
            </a:r>
          </a:p>
        </p:txBody>
      </p:sp>
    </p:spTree>
    <p:extLst>
      <p:ext uri="{BB962C8B-B14F-4D97-AF65-F5344CB8AC3E}">
        <p14:creationId xmlns:p14="http://schemas.microsoft.com/office/powerpoint/2010/main" val="3040504960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1422B5C5-6194-41B1-87BA-700EC3D09C3E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8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5E13CAC9-200F-4D3D-AD4A-318C084EB3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A83D015-BF97-48D3-BE91-0CAB8BDD3E2B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0" name="Picture 2" descr="High Spirit, Harmony, Humanity">
            <a:extLst>
              <a:ext uri="{FF2B5EF4-FFF2-40B4-BE49-F238E27FC236}">
                <a16:creationId xmlns:a16="http://schemas.microsoft.com/office/drawing/2014/main" id="{3E84FB69-6ECA-4E9B-9C83-397D8FA336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Modeling">
            <a:extLst>
              <a:ext uri="{FF2B5EF4-FFF2-40B4-BE49-F238E27FC236}">
                <a16:creationId xmlns:a16="http://schemas.microsoft.com/office/drawing/2014/main" id="{B38C543A-E876-4242-AB03-077767E719CC}"/>
              </a:ext>
            </a:extLst>
          </p:cNvPr>
          <p:cNvSpPr txBox="1"/>
          <p:nvPr/>
        </p:nvSpPr>
        <p:spPr>
          <a:xfrm>
            <a:off x="1186304" y="657228"/>
            <a:ext cx="5258171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Modeling</a:t>
            </a:r>
          </a:p>
        </p:txBody>
      </p:sp>
      <p:sp>
        <p:nvSpPr>
          <p:cNvPr id="25" name="5.1 Available Feature">
            <a:extLst>
              <a:ext uri="{FF2B5EF4-FFF2-40B4-BE49-F238E27FC236}">
                <a16:creationId xmlns:a16="http://schemas.microsoft.com/office/drawing/2014/main" id="{DBA4F125-5E7C-423A-A56C-2EB0F7F57AF2}"/>
              </a:ext>
            </a:extLst>
          </p:cNvPr>
          <p:cNvSpPr txBox="1"/>
          <p:nvPr/>
        </p:nvSpPr>
        <p:spPr>
          <a:xfrm>
            <a:off x="6770472" y="782808"/>
            <a:ext cx="459741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3</a:t>
            </a:r>
            <a:r>
              <a:rPr dirty="0">
                <a:solidFill>
                  <a:schemeClr val="bg1"/>
                </a:solidFill>
              </a:rPr>
              <a:t>.1 </a:t>
            </a:r>
            <a:r>
              <a:rPr lang="ko-KR" altLang="en-US" dirty="0">
                <a:solidFill>
                  <a:schemeClr val="bg1"/>
                </a:solidFill>
              </a:rPr>
              <a:t>모델 선택</a:t>
            </a:r>
            <a:endParaRPr dirty="0">
              <a:solidFill>
                <a:schemeClr val="bg1"/>
              </a:solidFill>
            </a:endParaRPr>
          </a:p>
        </p:txBody>
      </p: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00FD6F8E-CC99-4075-95E0-22090A363A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057642"/>
              </p:ext>
            </p:extLst>
          </p:nvPr>
        </p:nvGraphicFramePr>
        <p:xfrm>
          <a:off x="3967156" y="3106303"/>
          <a:ext cx="16474388" cy="692007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3484">
                  <a:extLst>
                    <a:ext uri="{9D8B030D-6E8A-4147-A177-3AD203B41FA5}">
                      <a16:colId xmlns:a16="http://schemas.microsoft.com/office/drawing/2014/main" val="1990297245"/>
                    </a:ext>
                  </a:extLst>
                </a:gridCol>
                <a:gridCol w="2353484">
                  <a:extLst>
                    <a:ext uri="{9D8B030D-6E8A-4147-A177-3AD203B41FA5}">
                      <a16:colId xmlns:a16="http://schemas.microsoft.com/office/drawing/2014/main" val="219187842"/>
                    </a:ext>
                  </a:extLst>
                </a:gridCol>
                <a:gridCol w="2353484">
                  <a:extLst>
                    <a:ext uri="{9D8B030D-6E8A-4147-A177-3AD203B41FA5}">
                      <a16:colId xmlns:a16="http://schemas.microsoft.com/office/drawing/2014/main" val="1677203592"/>
                    </a:ext>
                  </a:extLst>
                </a:gridCol>
                <a:gridCol w="2353484">
                  <a:extLst>
                    <a:ext uri="{9D8B030D-6E8A-4147-A177-3AD203B41FA5}">
                      <a16:colId xmlns:a16="http://schemas.microsoft.com/office/drawing/2014/main" val="3764935983"/>
                    </a:ext>
                  </a:extLst>
                </a:gridCol>
                <a:gridCol w="2353484">
                  <a:extLst>
                    <a:ext uri="{9D8B030D-6E8A-4147-A177-3AD203B41FA5}">
                      <a16:colId xmlns:a16="http://schemas.microsoft.com/office/drawing/2014/main" val="2249518810"/>
                    </a:ext>
                  </a:extLst>
                </a:gridCol>
                <a:gridCol w="2353484">
                  <a:extLst>
                    <a:ext uri="{9D8B030D-6E8A-4147-A177-3AD203B41FA5}">
                      <a16:colId xmlns:a16="http://schemas.microsoft.com/office/drawing/2014/main" val="978643939"/>
                    </a:ext>
                  </a:extLst>
                </a:gridCol>
                <a:gridCol w="2353484">
                  <a:extLst>
                    <a:ext uri="{9D8B030D-6E8A-4147-A177-3AD203B41FA5}">
                      <a16:colId xmlns:a16="http://schemas.microsoft.com/office/drawing/2014/main" val="3716085306"/>
                    </a:ext>
                  </a:extLst>
                </a:gridCol>
              </a:tblGrid>
              <a:tr h="991938">
                <a:tc>
                  <a:txBody>
                    <a:bodyPr/>
                    <a:lstStyle/>
                    <a:p>
                      <a:pPr latinLnBrk="1"/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 </a:t>
                      </a:r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Random</a:t>
                      </a:r>
                    </a:p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Forest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ExtraTree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Linear</a:t>
                      </a:r>
                    </a:p>
                    <a:p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Model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SVM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Boosting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Bagging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137060"/>
                  </a:ext>
                </a:extLst>
              </a:tr>
              <a:tr h="991938">
                <a:tc>
                  <a:txBody>
                    <a:bodyPr/>
                    <a:lstStyle/>
                    <a:p>
                      <a:pPr latinLnBrk="1"/>
                      <a:r>
                        <a:rPr kumimoji="1" lang="ko-KR" altLang="en-US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데이터 </a:t>
                      </a:r>
                      <a:endParaRPr kumimoji="1" lang="en-US" altLang="ko-KR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  <a:p>
                      <a:pPr latinLnBrk="1"/>
                      <a:r>
                        <a:rPr kumimoji="1" lang="ko-KR" altLang="en-US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불균형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4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5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1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2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2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228461"/>
                  </a:ext>
                </a:extLst>
              </a:tr>
              <a:tr h="991938"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일반화 </a:t>
                      </a:r>
                      <a:endParaRPr kumimoji="1" lang="en-US" altLang="ko-KR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  <a:p>
                      <a:pPr marL="0" marR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성능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4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5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4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2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0103182"/>
                  </a:ext>
                </a:extLst>
              </a:tr>
              <a:tr h="991938">
                <a:tc>
                  <a:txBody>
                    <a:bodyPr/>
                    <a:lstStyle/>
                    <a:p>
                      <a:pPr latinLnBrk="1"/>
                      <a:r>
                        <a:rPr kumimoji="1" lang="ko-KR" altLang="en-US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해석 </a:t>
                      </a:r>
                      <a:endParaRPr kumimoji="1" lang="en-US" altLang="ko-KR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  <a:p>
                      <a:pPr latinLnBrk="1"/>
                      <a:r>
                        <a:rPr kumimoji="1" lang="ko-KR" altLang="en-US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가능성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5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4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2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2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782772"/>
                  </a:ext>
                </a:extLst>
              </a:tr>
              <a:tr h="884291"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노이즈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4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5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1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2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8840096"/>
                  </a:ext>
                </a:extLst>
              </a:tr>
              <a:tr h="884291"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학습 속도</a:t>
                      </a:r>
                      <a:endParaRPr lang="ko-KR" altLang="en-US" sz="32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4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5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2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0253730"/>
                  </a:ext>
                </a:extLst>
              </a:tr>
              <a:tr h="88429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합계</a:t>
                      </a:r>
                    </a:p>
                  </a:txBody>
                  <a:tcPr anchor="ctr">
                    <a:solidFill>
                      <a:srgbClr val="E6ED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18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>
                    <a:solidFill>
                      <a:srgbClr val="E6ED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Bold" panose="00000800000000000000" pitchFamily="2" charset="-127"/>
                          <a:ea typeface="넥슨Lv2고딕 Bold" panose="00000800000000000000" pitchFamily="2" charset="-127"/>
                        </a:rPr>
                        <a:t>22</a:t>
                      </a:r>
                      <a:endParaRPr lang="ko-KR" altLang="en-US" sz="3200" dirty="0">
                        <a:latin typeface="넥슨Lv2고딕 Bold" panose="00000800000000000000" pitchFamily="2" charset="-127"/>
                        <a:ea typeface="넥슨Lv2고딕 Bold" panose="00000800000000000000" pitchFamily="2" charset="-127"/>
                      </a:endParaRPr>
                    </a:p>
                  </a:txBody>
                  <a:tcPr anchor="ctr">
                    <a:solidFill>
                      <a:srgbClr val="E6ED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15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>
                    <a:solidFill>
                      <a:srgbClr val="E6ED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14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>
                    <a:solidFill>
                      <a:srgbClr val="E6ED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13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>
                    <a:solidFill>
                      <a:srgbClr val="E6ED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넥슨Lv2고딕 Light" panose="00000300000000000000" pitchFamily="2" charset="-127"/>
                          <a:ea typeface="넥슨Lv2고딕 Light" panose="00000300000000000000" pitchFamily="2" charset="-127"/>
                        </a:rPr>
                        <a:t>13</a:t>
                      </a:r>
                      <a:endParaRPr lang="ko-KR" altLang="en-US" sz="3200" dirty="0">
                        <a:latin typeface="넥슨Lv2고딕 Light" panose="00000300000000000000" pitchFamily="2" charset="-127"/>
                        <a:ea typeface="넥슨Lv2고딕 Light" panose="00000300000000000000" pitchFamily="2" charset="-127"/>
                      </a:endParaRPr>
                    </a:p>
                  </a:txBody>
                  <a:tcPr anchor="ctr">
                    <a:solidFill>
                      <a:srgbClr val="E6ED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47497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262B1446-E07A-4BA7-8B70-D1B28D71C3A9}"/>
              </a:ext>
            </a:extLst>
          </p:cNvPr>
          <p:cNvSpPr txBox="1"/>
          <p:nvPr/>
        </p:nvSpPr>
        <p:spPr>
          <a:xfrm>
            <a:off x="2118518" y="10746760"/>
            <a:ext cx="20171664" cy="1923604"/>
          </a:xfrm>
          <a:prstGeom prst="rect">
            <a:avLst/>
          </a:prstGeom>
          <a:noFill/>
        </p:spPr>
        <p:txBody>
          <a:bodyPr wrap="square" lIns="0" tIns="0" rIns="0" bIns="0" numCol="2" rtlCol="0">
            <a:spAutoFit/>
          </a:bodyPr>
          <a:lstStyle/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데이터 불균형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일반화 성능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노이즈에서</a:t>
            </a:r>
            <a:b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가장 좋은 점수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해석가능성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학습속도 준수한 성능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  <a:sym typeface="Wingdings" panose="05000000000000000000" pitchFamily="2" charset="2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가장 점수가 높은 </a:t>
            </a:r>
            <a:r>
              <a:rPr lang="en-US" altLang="ko-KR" sz="4400" dirty="0">
                <a:solidFill>
                  <a:srgbClr val="FF00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ExtraTree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선택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095A57D-7A1F-494E-A194-590A6BCB229F}"/>
              </a:ext>
            </a:extLst>
          </p:cNvPr>
          <p:cNvSpPr/>
          <p:nvPr/>
        </p:nvSpPr>
        <p:spPr>
          <a:xfrm>
            <a:off x="854763" y="10385118"/>
            <a:ext cx="22699175" cy="2646888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250E5B9-1091-41DE-9D2F-8C537C8B7609}"/>
              </a:ext>
            </a:extLst>
          </p:cNvPr>
          <p:cNvSpPr/>
          <p:nvPr/>
        </p:nvSpPr>
        <p:spPr>
          <a:xfrm>
            <a:off x="10644942" y="2300412"/>
            <a:ext cx="3094117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3600" dirty="0"/>
              <a:t>&lt;</a:t>
            </a:r>
            <a:r>
              <a:rPr lang="ko-KR" altLang="en-US" sz="3600" dirty="0"/>
              <a:t>모델 평가표</a:t>
            </a:r>
            <a:r>
              <a:rPr lang="en-US" altLang="ko-KR" sz="3600" dirty="0"/>
              <a:t>&gt;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51481084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1422B5C5-6194-41B1-87BA-700EC3D09C3E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8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5E13CAC9-200F-4D3D-AD4A-318C084EB3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A83D015-BF97-48D3-BE91-0CAB8BDD3E2B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0" name="Picture 2" descr="High Spirit, Harmony, Humanity">
            <a:extLst>
              <a:ext uri="{FF2B5EF4-FFF2-40B4-BE49-F238E27FC236}">
                <a16:creationId xmlns:a16="http://schemas.microsoft.com/office/drawing/2014/main" id="{3E84FB69-6ECA-4E9B-9C83-397D8FA336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Modeling">
            <a:extLst>
              <a:ext uri="{FF2B5EF4-FFF2-40B4-BE49-F238E27FC236}">
                <a16:creationId xmlns:a16="http://schemas.microsoft.com/office/drawing/2014/main" id="{B38C543A-E876-4242-AB03-077767E719CC}"/>
              </a:ext>
            </a:extLst>
          </p:cNvPr>
          <p:cNvSpPr txBox="1"/>
          <p:nvPr/>
        </p:nvSpPr>
        <p:spPr>
          <a:xfrm>
            <a:off x="1186304" y="657228"/>
            <a:ext cx="5258171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Modeling</a:t>
            </a:r>
          </a:p>
        </p:txBody>
      </p:sp>
      <p:sp>
        <p:nvSpPr>
          <p:cNvPr id="25" name="5.1 Available Feature">
            <a:extLst>
              <a:ext uri="{FF2B5EF4-FFF2-40B4-BE49-F238E27FC236}">
                <a16:creationId xmlns:a16="http://schemas.microsoft.com/office/drawing/2014/main" id="{DBA4F125-5E7C-423A-A56C-2EB0F7F57AF2}"/>
              </a:ext>
            </a:extLst>
          </p:cNvPr>
          <p:cNvSpPr txBox="1"/>
          <p:nvPr/>
        </p:nvSpPr>
        <p:spPr>
          <a:xfrm>
            <a:off x="6770472" y="782808"/>
            <a:ext cx="459741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3</a:t>
            </a:r>
            <a:r>
              <a:rPr dirty="0">
                <a:solidFill>
                  <a:schemeClr val="bg1"/>
                </a:solidFill>
              </a:rPr>
              <a:t>.1 </a:t>
            </a:r>
            <a:r>
              <a:rPr lang="ko-KR" altLang="en-US" dirty="0">
                <a:solidFill>
                  <a:schemeClr val="bg1"/>
                </a:solidFill>
              </a:rPr>
              <a:t>모델 선택</a:t>
            </a:r>
            <a:endParaRPr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4D462F7-3BA3-894C-A57A-E4C6F3B11028}"/>
                  </a:ext>
                </a:extLst>
              </p:cNvPr>
              <p:cNvSpPr txBox="1"/>
              <p:nvPr/>
            </p:nvSpPr>
            <p:spPr>
              <a:xfrm>
                <a:off x="10208361" y="3713727"/>
                <a:ext cx="12582360" cy="893180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571500" indent="-571500">
                  <a:lnSpc>
                    <a:spcPct val="10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ü"/>
                </a:pPr>
                <a:r>
                  <a:rPr kumimoji="1" lang="en-US" altLang="ko-KR" sz="36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Random Forest</a:t>
                </a:r>
                <a:r>
                  <a:rPr kumimoji="1" lang="ko-KR" altLang="en-US" sz="36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를 기반으로 더욱 더 </a:t>
                </a:r>
                <a:r>
                  <a:rPr kumimoji="1" lang="ko-KR" altLang="en-US" sz="3600" dirty="0" err="1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랜덤한</a:t>
                </a:r>
                <a:r>
                  <a:rPr kumimoji="1" lang="ko-KR" altLang="en-US" sz="36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 요소를 추가하여 일반화 성능을 높인 앙상블 기법</a:t>
                </a:r>
              </a:p>
              <a:p>
                <a:pPr marL="571500" indent="-571500">
                  <a:lnSpc>
                    <a:spcPct val="10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ü"/>
                </a:pPr>
                <a:r>
                  <a:rPr kumimoji="1" lang="ko-KR" altLang="en-US" sz="36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샘플링</a:t>
                </a:r>
                <a:r>
                  <a:rPr kumimoji="1" lang="ko-KR" altLang="en-US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 </a:t>
                </a:r>
                <a:r>
                  <a:rPr kumimoji="1"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: </a:t>
                </a:r>
                <a:r>
                  <a:rPr kumimoji="1" lang="ko-KR" altLang="en-US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부트스트랩 </a:t>
                </a:r>
                <a:r>
                  <a:rPr kumimoji="1"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X</a:t>
                </a:r>
              </a:p>
              <a:p>
                <a:pPr marL="571500" indent="-571500">
                  <a:lnSpc>
                    <a:spcPct val="10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ü"/>
                </a:pPr>
                <a:r>
                  <a:rPr kumimoji="1" lang="ko-KR" altLang="en-US" sz="36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변수 </a:t>
                </a:r>
                <a:r>
                  <a:rPr kumimoji="1" lang="ko-KR" altLang="en-US" sz="3600" dirty="0" err="1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갯수</a:t>
                </a:r>
                <a:r>
                  <a:rPr kumimoji="1" lang="ko-KR" altLang="en-US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 </a:t>
                </a:r>
                <a:r>
                  <a:rPr kumimoji="1"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: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kumimoji="1" lang="en-US" altLang="ko-KR" sz="3600" i="1" dirty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kumimoji="1" lang="en-US" altLang="ko-KR" sz="3600" i="1" dirty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rad>
                    <m:r>
                      <a:rPr kumimoji="1" lang="en-US" altLang="ko-KR" sz="36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kumimoji="1" lang="en-US" altLang="ko-KR" sz="36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endParaRPr>
              </a:p>
              <a:p>
                <a:pPr marL="571500" indent="-571500">
                  <a:lnSpc>
                    <a:spcPct val="10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ü"/>
                </a:pPr>
                <a:r>
                  <a:rPr kumimoji="1" lang="ko-KR" altLang="en-US" sz="36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변수 선택</a:t>
                </a:r>
                <a:r>
                  <a:rPr kumimoji="1" lang="ko-KR" altLang="en-US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 </a:t>
                </a:r>
                <a:r>
                  <a:rPr kumimoji="1"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: Random</a:t>
                </a:r>
                <a:endParaRPr kumimoji="1" lang="ko-KR" altLang="en-US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  <a:p>
                <a:pPr marL="571500" indent="-571500">
                  <a:lnSpc>
                    <a:spcPct val="10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ü"/>
                </a:pPr>
                <a:endParaRPr kumimoji="1" lang="ko-KR" altLang="en-US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  <a:p>
                <a:pPr marL="571500" indent="-571500">
                  <a:lnSpc>
                    <a:spcPct val="10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ü"/>
                </a:pPr>
                <a:r>
                  <a:rPr kumimoji="1" lang="ko-KR" altLang="en-US" sz="36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장점</a:t>
                </a:r>
                <a:r>
                  <a:rPr kumimoji="1"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 </a:t>
                </a:r>
              </a:p>
              <a:p>
                <a:pPr marL="457200" indent="-4572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ko-KR" altLang="en-US" sz="32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부트스트랩을 사용하지 않아 샘플링 수 또한 랜덤으로 결정되어 </a:t>
                </a:r>
                <a:r>
                  <a:rPr kumimoji="1" lang="ko-KR" altLang="en-US" sz="32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더 높은 일반화 성능을 얻을 수 있음</a:t>
                </a:r>
                <a:endParaRPr kumimoji="1" lang="en-US" altLang="ko-KR" sz="32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endParaRPr>
              </a:p>
              <a:p>
                <a:pPr marL="457200" indent="-4572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ko-KR" altLang="en-US" sz="32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전체 데이터 셋을 모두 반영함</a:t>
                </a:r>
                <a:endParaRPr kumimoji="1" lang="en-US" altLang="ko-KR" sz="32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  <a:p>
                <a:pPr marL="457200" indent="-4572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ko-KR" altLang="en-US" sz="32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변수 선택에 있어서 랜덤화 요소가 작용하기 때문에 일반화 성능이 높음</a:t>
                </a:r>
                <a:endParaRPr kumimoji="1" lang="en-US" altLang="ko-KR" sz="32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  <a:p>
                <a:pPr marL="457200" indent="-4572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-US" altLang="ko-KR" sz="32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RANDOM FOREST</a:t>
                </a:r>
                <a:r>
                  <a:rPr kumimoji="1" lang="ko-KR" altLang="en-US" sz="32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에 비해서 </a:t>
                </a:r>
                <a:r>
                  <a:rPr kumimoji="1" lang="ko-KR" altLang="en-US" sz="32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속도가 빠름</a:t>
                </a:r>
                <a:endParaRPr kumimoji="1" lang="en-US" altLang="ko-KR" sz="32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endParaRPr>
              </a:p>
              <a:p>
                <a:pPr marL="457200" indent="-4572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ko-KR" altLang="en-US" sz="32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노이즈가 있는 </a:t>
                </a:r>
                <a:r>
                  <a:rPr kumimoji="1" lang="en-US" altLang="ko-KR" sz="32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FEATURE</a:t>
                </a:r>
                <a:r>
                  <a:rPr kumimoji="1" lang="ko-KR" altLang="en-US" sz="32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에 잘 대응</a:t>
                </a:r>
                <a:endParaRPr kumimoji="1" lang="en-US" altLang="ko-KR" sz="32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endParaRPr>
              </a:p>
              <a:p>
                <a:pPr marL="571500" indent="-571500">
                  <a:lnSpc>
                    <a:spcPct val="10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ü"/>
                </a:pPr>
                <a:endParaRPr kumimoji="1"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  <a:p>
                <a:pPr>
                  <a:lnSpc>
                    <a:spcPct val="100000"/>
                  </a:lnSpc>
                  <a:spcBef>
                    <a:spcPts val="600"/>
                  </a:spcBef>
                </a:pPr>
                <a:r>
                  <a:rPr kumimoji="1"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  <a:sym typeface="Wingdings" panose="05000000000000000000" pitchFamily="2" charset="2"/>
                  </a:rPr>
                  <a:t> </a:t>
                </a:r>
                <a:r>
                  <a:rPr kumimoji="1" lang="ko-KR" altLang="en-US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  <a:sym typeface="Wingdings" panose="05000000000000000000" pitchFamily="2" charset="2"/>
                  </a:rPr>
                  <a:t>데이터의 특징을 가장 잘 살릴 수 있는 </a:t>
                </a:r>
                <a:r>
                  <a:rPr kumimoji="1" lang="en-US" altLang="ko-KR" sz="40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  <a:sym typeface="Wingdings" panose="05000000000000000000" pitchFamily="2" charset="2"/>
                  </a:rPr>
                  <a:t>ExtraTree</a:t>
                </a:r>
                <a:r>
                  <a:rPr kumimoji="1" lang="ko-KR" altLang="en-US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  <a:sym typeface="Wingdings" panose="05000000000000000000" pitchFamily="2" charset="2"/>
                  </a:rPr>
                  <a:t> 모델 선택</a:t>
                </a:r>
                <a:r>
                  <a:rPr kumimoji="1"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  <a:sym typeface="Wingdings" panose="05000000000000000000" pitchFamily="2" charset="2"/>
                  </a:rPr>
                  <a:t>!</a:t>
                </a:r>
                <a:endParaRPr kumimoji="1"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4D462F7-3BA3-894C-A57A-E4C6F3B110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08361" y="3713727"/>
                <a:ext cx="12582360" cy="8931804"/>
              </a:xfrm>
              <a:prstGeom prst="rect">
                <a:avLst/>
              </a:prstGeom>
              <a:blipFill>
                <a:blip r:embed="rId4"/>
                <a:stretch>
                  <a:fillRect l="-2229" t="-1570" b="-245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직사각형 13">
            <a:extLst>
              <a:ext uri="{FF2B5EF4-FFF2-40B4-BE49-F238E27FC236}">
                <a16:creationId xmlns:a16="http://schemas.microsoft.com/office/drawing/2014/main" id="{4052C238-011E-4C51-8C7C-9882D9596318}"/>
              </a:ext>
            </a:extLst>
          </p:cNvPr>
          <p:cNvSpPr/>
          <p:nvPr/>
        </p:nvSpPr>
        <p:spPr>
          <a:xfrm>
            <a:off x="9448800" y="2404083"/>
            <a:ext cx="14101482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1597B1-C34E-4636-81A7-B98631952FA6}"/>
              </a:ext>
            </a:extLst>
          </p:cNvPr>
          <p:cNvSpPr/>
          <p:nvPr/>
        </p:nvSpPr>
        <p:spPr>
          <a:xfrm>
            <a:off x="9448800" y="3317760"/>
            <a:ext cx="14101482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A76018-AAD8-4D75-8D16-DF406904E2D7}"/>
              </a:ext>
            </a:extLst>
          </p:cNvPr>
          <p:cNvSpPr txBox="1"/>
          <p:nvPr/>
        </p:nvSpPr>
        <p:spPr>
          <a:xfrm>
            <a:off x="13202272" y="2551673"/>
            <a:ext cx="659453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모델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특징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2B2D2F45-BDED-4467-9281-4DE92A9B75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279" y="7218503"/>
            <a:ext cx="6484866" cy="584026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3BE7EED-8436-4800-8841-1E539377CE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485" y="2404083"/>
            <a:ext cx="4588929" cy="4142945"/>
          </a:xfrm>
          <a:prstGeom prst="rect">
            <a:avLst/>
          </a:prstGeom>
        </p:spPr>
      </p:pic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9E7024BF-79ED-43EF-A091-14D228989355}"/>
              </a:ext>
            </a:extLst>
          </p:cNvPr>
          <p:cNvSpPr/>
          <p:nvPr/>
        </p:nvSpPr>
        <p:spPr>
          <a:xfrm>
            <a:off x="4391025" y="6604178"/>
            <a:ext cx="1085850" cy="515147"/>
          </a:xfrm>
          <a:prstGeom prst="down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73912854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FD18AC3F-F2AF-4842-8907-A1E181219BE5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23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3BD9E0DC-DC1A-4A4B-8123-8CA0C7CE67D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1C78833E-D65C-45CB-A7D4-FBB5CD676386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0" name="Picture 2" descr="High Spirit, Harmony, Humanity">
            <a:extLst>
              <a:ext uri="{FF2B5EF4-FFF2-40B4-BE49-F238E27FC236}">
                <a16:creationId xmlns:a16="http://schemas.microsoft.com/office/drawing/2014/main" id="{10740B5E-08D6-4E12-8DBB-CBFB879DCA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7" name="Modeling"/>
          <p:cNvSpPr txBox="1"/>
          <p:nvPr/>
        </p:nvSpPr>
        <p:spPr>
          <a:xfrm>
            <a:off x="1186304" y="657228"/>
            <a:ext cx="5258171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Modeling</a:t>
            </a:r>
          </a:p>
        </p:txBody>
      </p:sp>
      <p:sp>
        <p:nvSpPr>
          <p:cNvPr id="218" name="5.1 Available Feature"/>
          <p:cNvSpPr txBox="1"/>
          <p:nvPr/>
        </p:nvSpPr>
        <p:spPr>
          <a:xfrm>
            <a:off x="6770472" y="782808"/>
            <a:ext cx="459741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3</a:t>
            </a:r>
            <a:r>
              <a:rPr dirty="0">
                <a:solidFill>
                  <a:schemeClr val="bg1"/>
                </a:solidFill>
              </a:rPr>
              <a:t>.1 </a:t>
            </a:r>
            <a:r>
              <a:rPr lang="ko-KR" altLang="en-US" dirty="0">
                <a:solidFill>
                  <a:schemeClr val="bg1"/>
                </a:solidFill>
              </a:rPr>
              <a:t>모델 선택</a:t>
            </a:r>
            <a:endParaRPr dirty="0">
              <a:solidFill>
                <a:schemeClr val="bg1"/>
              </a:solidFill>
            </a:endParaRP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7FB9ECB8-14EB-4460-B95F-A36FF7EFEC99}"/>
              </a:ext>
            </a:extLst>
          </p:cNvPr>
          <p:cNvGraphicFramePr>
            <a:graphicFrameLocks noGrp="1"/>
          </p:cNvGraphicFramePr>
          <p:nvPr/>
        </p:nvGraphicFramePr>
        <p:xfrm>
          <a:off x="3398359" y="3789737"/>
          <a:ext cx="17608328" cy="56680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02082">
                  <a:extLst>
                    <a:ext uri="{9D8B030D-6E8A-4147-A177-3AD203B41FA5}">
                      <a16:colId xmlns:a16="http://schemas.microsoft.com/office/drawing/2014/main" val="2997920434"/>
                    </a:ext>
                  </a:extLst>
                </a:gridCol>
                <a:gridCol w="4402082">
                  <a:extLst>
                    <a:ext uri="{9D8B030D-6E8A-4147-A177-3AD203B41FA5}">
                      <a16:colId xmlns:a16="http://schemas.microsoft.com/office/drawing/2014/main" val="1187548984"/>
                    </a:ext>
                  </a:extLst>
                </a:gridCol>
                <a:gridCol w="4402082">
                  <a:extLst>
                    <a:ext uri="{9D8B030D-6E8A-4147-A177-3AD203B41FA5}">
                      <a16:colId xmlns:a16="http://schemas.microsoft.com/office/drawing/2014/main" val="3626681808"/>
                    </a:ext>
                  </a:extLst>
                </a:gridCol>
                <a:gridCol w="4402082">
                  <a:extLst>
                    <a:ext uri="{9D8B030D-6E8A-4147-A177-3AD203B41FA5}">
                      <a16:colId xmlns:a16="http://schemas.microsoft.com/office/drawing/2014/main" val="4034369870"/>
                    </a:ext>
                  </a:extLst>
                </a:gridCol>
              </a:tblGrid>
              <a:tr h="721802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Models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Evaluation metrics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4144477"/>
                  </a:ext>
                </a:extLst>
              </a:tr>
              <a:tr h="62206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Accuracy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3*STD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baseline="0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  Training time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7129013"/>
                  </a:ext>
                </a:extLst>
              </a:tr>
              <a:tr h="7761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u="sng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ExtraTree</a:t>
                      </a:r>
                      <a:endParaRPr lang="ko-KR" altLang="en-US" sz="3600" b="1" u="sng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u="sng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0.998826</a:t>
                      </a:r>
                      <a:endParaRPr lang="ko-KR" altLang="en-US" sz="3600" b="1" u="sng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u="sng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0.000250</a:t>
                      </a:r>
                      <a:endParaRPr lang="ko-KR" altLang="en-US" sz="3600" b="1" u="sng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b="1" u="sng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18.55</a:t>
                      </a:r>
                      <a:endParaRPr lang="ko-KR" altLang="en-US" sz="3600" b="1" u="sng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1715461"/>
                  </a:ext>
                </a:extLst>
              </a:tr>
              <a:tr h="77618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Random Forest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0.998720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0.000230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55.59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15912775"/>
                  </a:ext>
                </a:extLst>
              </a:tr>
              <a:tr h="77618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Bagging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0.998696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0.000284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37.56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7849997"/>
                  </a:ext>
                </a:extLst>
              </a:tr>
              <a:tr h="46795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AdaBoost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0.997645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0.000488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37.01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87823126"/>
                  </a:ext>
                </a:extLst>
              </a:tr>
              <a:tr h="837387"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Logistic CV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0.998236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0.000322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240.37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3964048"/>
                  </a:ext>
                </a:extLst>
              </a:tr>
              <a:tr h="46795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  <a:ea typeface="Adobe Song Std L" panose="02020300000000000000" pitchFamily="18" charset="-128"/>
                        </a:rPr>
                        <a:t>SVM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0.998123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0.000343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latin typeface="Adobe Song Std L" panose="02020300000000000000" pitchFamily="18" charset="-128"/>
                        </a:rPr>
                        <a:t>307.12</a:t>
                      </a:r>
                      <a:endParaRPr lang="ko-KR" altLang="en-US" sz="3200" dirty="0">
                        <a:latin typeface="Adobe Song Std L" panose="02020300000000000000" pitchFamily="18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0782578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3AC991E3-9203-4BC7-8EAD-EAD5509339F5}"/>
              </a:ext>
            </a:extLst>
          </p:cNvPr>
          <p:cNvSpPr/>
          <p:nvPr/>
        </p:nvSpPr>
        <p:spPr>
          <a:xfrm>
            <a:off x="854764" y="2404083"/>
            <a:ext cx="22695518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474025D-6F80-4222-BCBD-A386BF60A6D0}"/>
              </a:ext>
            </a:extLst>
          </p:cNvPr>
          <p:cNvSpPr/>
          <p:nvPr/>
        </p:nvSpPr>
        <p:spPr>
          <a:xfrm>
            <a:off x="854764" y="3317760"/>
            <a:ext cx="22695518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FF83B4-8578-40E7-AA43-116710F08643}"/>
              </a:ext>
            </a:extLst>
          </p:cNvPr>
          <p:cNvSpPr txBox="1"/>
          <p:nvPr/>
        </p:nvSpPr>
        <p:spPr>
          <a:xfrm>
            <a:off x="6831652" y="2551673"/>
            <a:ext cx="1074174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검증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70F478-0B01-489A-9805-1F448BF0941B}"/>
              </a:ext>
            </a:extLst>
          </p:cNvPr>
          <p:cNvSpPr txBox="1"/>
          <p:nvPr/>
        </p:nvSpPr>
        <p:spPr>
          <a:xfrm>
            <a:off x="1642194" y="10249365"/>
            <a:ext cx="21099611" cy="20621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크게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Tree,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시계열 모델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선형 모델을 비교를 진행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  <a:sym typeface="Wingdings" panose="05000000000000000000" pitchFamily="2" charset="2"/>
              </a:rPr>
              <a:t> </a:t>
            </a:r>
            <a:r>
              <a:rPr lang="en-US" altLang="ko-KR" sz="4400" dirty="0" err="1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ExtraTree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는 기타 모델들과 비교했을 때 예측력 부분에서도 </a:t>
            </a:r>
            <a:r>
              <a:rPr lang="ko-KR" altLang="en-US" sz="4400" dirty="0">
                <a:solidFill>
                  <a:srgbClr val="FF000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가장 뛰어난 성능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을 보였다</a:t>
            </a: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89503366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BE0AF9A7-902C-485B-9570-DCB8345540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6245392"/>
              </p:ext>
            </p:extLst>
          </p:nvPr>
        </p:nvGraphicFramePr>
        <p:xfrm>
          <a:off x="-695908" y="3488046"/>
          <a:ext cx="14438580" cy="93831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8840BFF3-80CB-4963-BB7D-254121C67D77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1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958E2764-0771-48E0-A970-5D2C206715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339CA9E-8EE1-4DBA-B1E2-CCDD2C4D6EC2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3" name="Picture 2" descr="High Spirit, Harmony, Humanity">
            <a:extLst>
              <a:ext uri="{FF2B5EF4-FFF2-40B4-BE49-F238E27FC236}">
                <a16:creationId xmlns:a16="http://schemas.microsoft.com/office/drawing/2014/main" id="{5A6D2CD7-9C69-4250-9DB9-C2C166D489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Modeling">
            <a:extLst>
              <a:ext uri="{FF2B5EF4-FFF2-40B4-BE49-F238E27FC236}">
                <a16:creationId xmlns:a16="http://schemas.microsoft.com/office/drawing/2014/main" id="{04DADF14-CFDB-41E1-AA1C-599D22B370E4}"/>
              </a:ext>
            </a:extLst>
          </p:cNvPr>
          <p:cNvSpPr txBox="1"/>
          <p:nvPr/>
        </p:nvSpPr>
        <p:spPr>
          <a:xfrm>
            <a:off x="1186304" y="657228"/>
            <a:ext cx="5258171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Modeling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F0ABF09-4847-4E17-9AF7-845B636480E1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핵심 변수 선택</a:t>
            </a:r>
          </a:p>
        </p:txBody>
      </p:sp>
      <p:sp>
        <p:nvSpPr>
          <p:cNvPr id="21" name="5.2 Feature Selection">
            <a:extLst>
              <a:ext uri="{FF2B5EF4-FFF2-40B4-BE49-F238E27FC236}">
                <a16:creationId xmlns:a16="http://schemas.microsoft.com/office/drawing/2014/main" id="{A2113425-0F81-4FB8-9E37-303A424AFAB1}"/>
              </a:ext>
            </a:extLst>
          </p:cNvPr>
          <p:cNvSpPr txBox="1"/>
          <p:nvPr/>
        </p:nvSpPr>
        <p:spPr>
          <a:xfrm>
            <a:off x="6770472" y="780824"/>
            <a:ext cx="530273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3</a:t>
            </a:r>
            <a:r>
              <a:rPr dirty="0">
                <a:solidFill>
                  <a:schemeClr val="bg1"/>
                </a:solidFill>
              </a:rPr>
              <a:t>.2 </a:t>
            </a:r>
            <a:r>
              <a:rPr lang="ko-KR" altLang="en-US" dirty="0">
                <a:solidFill>
                  <a:schemeClr val="bg1"/>
                </a:solidFill>
              </a:rPr>
              <a:t>모델 고도화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13C0F6-A7CB-4E7F-90E0-57E24592DAC5}"/>
              </a:ext>
            </a:extLst>
          </p:cNvPr>
          <p:cNvSpPr txBox="1"/>
          <p:nvPr/>
        </p:nvSpPr>
        <p:spPr>
          <a:xfrm>
            <a:off x="3068355" y="6821488"/>
            <a:ext cx="2913345" cy="67710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시간적 요인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1847A85-288C-4524-8918-BE7F2A060DF4}"/>
              </a:ext>
            </a:extLst>
          </p:cNvPr>
          <p:cNvSpPr/>
          <p:nvPr/>
        </p:nvSpPr>
        <p:spPr>
          <a:xfrm>
            <a:off x="854765" y="3317761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775538F-8242-454D-A9CA-BF462DF2CD74}"/>
              </a:ext>
            </a:extLst>
          </p:cNvPr>
          <p:cNvSpPr/>
          <p:nvPr/>
        </p:nvSpPr>
        <p:spPr>
          <a:xfrm>
            <a:off x="12449356" y="3317760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4453CA-95C2-49B4-AA2A-F3F994AA9243}"/>
              </a:ext>
            </a:extLst>
          </p:cNvPr>
          <p:cNvSpPr txBox="1"/>
          <p:nvPr/>
        </p:nvSpPr>
        <p:spPr>
          <a:xfrm>
            <a:off x="13727354" y="4755615"/>
            <a:ext cx="8827846" cy="68480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1.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시간적 요인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시간적 흐름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(time)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계절적 특성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(Seasonal Cluster)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일별 등락폭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(Trend Cluster)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2.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공간적 요인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공간적 특성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(plant, loc)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3.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 주변 </a:t>
            </a:r>
            <a:r>
              <a:rPr lang="ko-KR" altLang="en-US" sz="40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특성치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IN, OUT feature(</a:t>
            </a:r>
            <a:r>
              <a:rPr lang="en-US" altLang="ko-KR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tem_in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en-US" altLang="ko-KR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tem_out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…)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796AF01-35BB-41C0-A55B-5278A4382AC5}"/>
              </a:ext>
            </a:extLst>
          </p:cNvPr>
          <p:cNvSpPr txBox="1"/>
          <p:nvPr/>
        </p:nvSpPr>
        <p:spPr>
          <a:xfrm>
            <a:off x="6738617" y="6821488"/>
            <a:ext cx="2913345" cy="67710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공간적 요인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1C63B8-8D1A-4D5D-B7B3-DBB200F2CB9B}"/>
              </a:ext>
            </a:extLst>
          </p:cNvPr>
          <p:cNvSpPr txBox="1"/>
          <p:nvPr/>
        </p:nvSpPr>
        <p:spPr>
          <a:xfrm>
            <a:off x="4164629" y="10363049"/>
            <a:ext cx="4481196" cy="67710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40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 주변 </a:t>
            </a:r>
            <a:r>
              <a:rPr lang="ko-KR" altLang="en-US" sz="44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특성치</a:t>
            </a:r>
            <a:endParaRPr lang="ko-KR" altLang="en-US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5521278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8840BFF3-80CB-4963-BB7D-254121C67D77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1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958E2764-0771-48E0-A970-5D2C206715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339CA9E-8EE1-4DBA-B1E2-CCDD2C4D6EC2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3" name="Picture 2" descr="High Spirit, Harmony, Humanity">
            <a:extLst>
              <a:ext uri="{FF2B5EF4-FFF2-40B4-BE49-F238E27FC236}">
                <a16:creationId xmlns:a16="http://schemas.microsoft.com/office/drawing/2014/main" id="{5A6D2CD7-9C69-4250-9DB9-C2C166D489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Modeling">
            <a:extLst>
              <a:ext uri="{FF2B5EF4-FFF2-40B4-BE49-F238E27FC236}">
                <a16:creationId xmlns:a16="http://schemas.microsoft.com/office/drawing/2014/main" id="{04DADF14-CFDB-41E1-AA1C-599D22B370E4}"/>
              </a:ext>
            </a:extLst>
          </p:cNvPr>
          <p:cNvSpPr txBox="1"/>
          <p:nvPr/>
        </p:nvSpPr>
        <p:spPr>
          <a:xfrm>
            <a:off x="1186304" y="657228"/>
            <a:ext cx="5258171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Modeling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11C50F-D0E2-403D-BA43-9C6D354B8D40}"/>
              </a:ext>
            </a:extLst>
          </p:cNvPr>
          <p:cNvSpPr txBox="1"/>
          <p:nvPr/>
        </p:nvSpPr>
        <p:spPr>
          <a:xfrm>
            <a:off x="16069790" y="5171385"/>
            <a:ext cx="7092761" cy="60016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연속형 변수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피어슨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상관계수</a:t>
            </a:r>
            <a:b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이산형 변수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Cramer’s V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상관계수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à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상관성이 비슷한 것들끼리 묶음</a:t>
            </a:r>
            <a:b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(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기준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=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0.73)</a:t>
            </a: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870" y="3344919"/>
            <a:ext cx="13476226" cy="9654574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27CE1A1C-F7CE-41CE-97AD-00D709A1896B}"/>
              </a:ext>
            </a:extLst>
          </p:cNvPr>
          <p:cNvSpPr/>
          <p:nvPr/>
        </p:nvSpPr>
        <p:spPr>
          <a:xfrm>
            <a:off x="15438063" y="3316571"/>
            <a:ext cx="8356215" cy="9711271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DA912F-7CF3-4D9C-B955-3D7AFEADE8A6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상관성을 기반으로 한 변수 선택</a:t>
            </a:r>
          </a:p>
        </p:txBody>
      </p:sp>
      <p:sp>
        <p:nvSpPr>
          <p:cNvPr id="17" name="5.2 Feature Selection">
            <a:extLst>
              <a:ext uri="{FF2B5EF4-FFF2-40B4-BE49-F238E27FC236}">
                <a16:creationId xmlns:a16="http://schemas.microsoft.com/office/drawing/2014/main" id="{296ECB94-E102-4716-8C58-1383C3BF8455}"/>
              </a:ext>
            </a:extLst>
          </p:cNvPr>
          <p:cNvSpPr txBox="1"/>
          <p:nvPr/>
        </p:nvSpPr>
        <p:spPr>
          <a:xfrm>
            <a:off x="6770472" y="780824"/>
            <a:ext cx="530273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3</a:t>
            </a:r>
            <a:r>
              <a:rPr dirty="0">
                <a:solidFill>
                  <a:schemeClr val="bg1"/>
                </a:solidFill>
              </a:rPr>
              <a:t>.2 </a:t>
            </a:r>
            <a:r>
              <a:rPr lang="ko-KR" altLang="en-US" dirty="0">
                <a:solidFill>
                  <a:schemeClr val="bg1"/>
                </a:solidFill>
              </a:rPr>
              <a:t>모델 고도화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657361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BBCE74B0-1AD1-4996-B4BE-24A885A1D7D1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2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4174E969-1F40-4360-A155-EB69BA131AC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49FD4C9-0514-4E15-8057-60CAE7397C52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4" name="Picture 2" descr="High Spirit, Harmony, Humanity">
            <a:extLst>
              <a:ext uri="{FF2B5EF4-FFF2-40B4-BE49-F238E27FC236}">
                <a16:creationId xmlns:a16="http://schemas.microsoft.com/office/drawing/2014/main" id="{38CC6EE0-ACAB-4DEE-9D2C-436B84689C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Modeling">
            <a:extLst>
              <a:ext uri="{FF2B5EF4-FFF2-40B4-BE49-F238E27FC236}">
                <a16:creationId xmlns:a16="http://schemas.microsoft.com/office/drawing/2014/main" id="{EE613409-F23F-40FD-B3C6-A95D03C87E96}"/>
              </a:ext>
            </a:extLst>
          </p:cNvPr>
          <p:cNvSpPr txBox="1"/>
          <p:nvPr/>
        </p:nvSpPr>
        <p:spPr>
          <a:xfrm>
            <a:off x="1186304" y="657228"/>
            <a:ext cx="5258171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Modeling</a:t>
            </a:r>
          </a:p>
        </p:txBody>
      </p:sp>
      <p:sp>
        <p:nvSpPr>
          <p:cNvPr id="17" name="5.3 Model Comparision">
            <a:extLst>
              <a:ext uri="{FF2B5EF4-FFF2-40B4-BE49-F238E27FC236}">
                <a16:creationId xmlns:a16="http://schemas.microsoft.com/office/drawing/2014/main" id="{0CB59CC1-067F-4F7B-8941-0753AB41FF26}"/>
              </a:ext>
            </a:extLst>
          </p:cNvPr>
          <p:cNvSpPr txBox="1"/>
          <p:nvPr/>
        </p:nvSpPr>
        <p:spPr>
          <a:xfrm>
            <a:off x="6770472" y="779062"/>
            <a:ext cx="8781987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3</a:t>
            </a:r>
            <a:r>
              <a:rPr dirty="0">
                <a:solidFill>
                  <a:schemeClr val="bg1"/>
                </a:solidFill>
              </a:rPr>
              <a:t>.3 </a:t>
            </a:r>
            <a:r>
              <a:rPr lang="ko-KR" altLang="en-US" dirty="0">
                <a:solidFill>
                  <a:schemeClr val="bg1"/>
                </a:solidFill>
              </a:rPr>
              <a:t>최종 모델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9EDC2BB-7D8A-4E2A-AA7F-00F0EC188A2E}"/>
              </a:ext>
            </a:extLst>
          </p:cNvPr>
          <p:cNvSpPr/>
          <p:nvPr/>
        </p:nvSpPr>
        <p:spPr>
          <a:xfrm>
            <a:off x="854765" y="3317761"/>
            <a:ext cx="22695516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E9A691F-B9DD-4DC8-B238-2A91E3EC33EB}"/>
              </a:ext>
            </a:extLst>
          </p:cNvPr>
          <p:cNvGrpSpPr/>
          <p:nvPr/>
        </p:nvGrpSpPr>
        <p:grpSpPr>
          <a:xfrm>
            <a:off x="1351557" y="3577717"/>
            <a:ext cx="21701933" cy="9203827"/>
            <a:chOff x="1353312" y="3480765"/>
            <a:chExt cx="21701933" cy="9203827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E30DF87A-4E6B-4DB3-9825-B90CF37A87AF}"/>
                </a:ext>
              </a:extLst>
            </p:cNvPr>
            <p:cNvGrpSpPr/>
            <p:nvPr/>
          </p:nvGrpSpPr>
          <p:grpSpPr>
            <a:xfrm>
              <a:off x="1353312" y="3480765"/>
              <a:ext cx="5059682" cy="3491370"/>
              <a:chOff x="17355225" y="2727049"/>
              <a:chExt cx="5059682" cy="3491370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1A7F9D3-D830-482F-9AB8-4FACC1D56BCD}"/>
                  </a:ext>
                </a:extLst>
              </p:cNvPr>
              <p:cNvSpPr/>
              <p:nvPr/>
            </p:nvSpPr>
            <p:spPr>
              <a:xfrm>
                <a:off x="17475959" y="3054483"/>
                <a:ext cx="4812175" cy="3163936"/>
              </a:xfrm>
              <a:prstGeom prst="rect">
                <a:avLst/>
              </a:prstGeom>
              <a:noFill/>
              <a:ln w="12700" cap="flat">
                <a:solidFill>
                  <a:schemeClr val="tx1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32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1382CD3-5C69-4F07-A3BC-D16C018271A1}"/>
                  </a:ext>
                </a:extLst>
              </p:cNvPr>
              <p:cNvSpPr txBox="1"/>
              <p:nvPr/>
            </p:nvSpPr>
            <p:spPr>
              <a:xfrm>
                <a:off x="18542792" y="2727049"/>
                <a:ext cx="2678508" cy="615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4000" dirty="0" err="1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plant_data</a:t>
                </a:r>
                <a:endParaRPr lang="ko-KR" altLang="en-US" sz="40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endParaRPr>
              </a:p>
            </p:txBody>
          </p:sp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A5F81CE4-183B-4470-965C-F93F341109A4}"/>
                  </a:ext>
                </a:extLst>
              </p:cNvPr>
              <p:cNvSpPr/>
              <p:nvPr/>
            </p:nvSpPr>
            <p:spPr>
              <a:xfrm>
                <a:off x="17355225" y="3683285"/>
                <a:ext cx="5059682" cy="190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plant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loc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time</a:t>
                </a: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2E3048D-DCD4-4C01-A7A6-98458366B031}"/>
                </a:ext>
              </a:extLst>
            </p:cNvPr>
            <p:cNvGrpSpPr/>
            <p:nvPr/>
          </p:nvGrpSpPr>
          <p:grpSpPr>
            <a:xfrm>
              <a:off x="1414951" y="7281440"/>
              <a:ext cx="4890289" cy="5403152"/>
              <a:chOff x="17494674" y="6206428"/>
              <a:chExt cx="4812852" cy="4782523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49750330-E502-4DE3-B37D-DE74E9342AB3}"/>
                  </a:ext>
                </a:extLst>
              </p:cNvPr>
              <p:cNvSpPr/>
              <p:nvPr/>
            </p:nvSpPr>
            <p:spPr>
              <a:xfrm>
                <a:off x="17494677" y="6514204"/>
                <a:ext cx="4812849" cy="4474747"/>
              </a:xfrm>
              <a:prstGeom prst="rect">
                <a:avLst/>
              </a:prstGeom>
              <a:noFill/>
              <a:ln w="12700" cap="flat">
                <a:solidFill>
                  <a:schemeClr val="tx1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1035441-98D0-4C5F-B03B-26F9820FC68B}"/>
                  </a:ext>
                </a:extLst>
              </p:cNvPr>
              <p:cNvSpPr txBox="1"/>
              <p:nvPr/>
            </p:nvSpPr>
            <p:spPr>
              <a:xfrm>
                <a:off x="17966556" y="6206428"/>
                <a:ext cx="3869095" cy="615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4000" dirty="0" err="1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pred_in</a:t>
                </a:r>
                <a:r>
                  <a:rPr lang="en-US" altLang="ko-KR" sz="40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 &amp; out</a:t>
                </a:r>
                <a:endParaRPr lang="ko-KR" altLang="en-US" sz="40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4583BB91-EA2C-4505-B608-2095C19368FF}"/>
                  </a:ext>
                </a:extLst>
              </p:cNvPr>
              <p:cNvSpPr/>
              <p:nvPr/>
            </p:nvSpPr>
            <p:spPr>
              <a:xfrm>
                <a:off x="17494674" y="7294988"/>
                <a:ext cx="4812850" cy="31700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hum_in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tem_coil</a:t>
                </a:r>
                <a:endPara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tem_in</a:t>
                </a:r>
                <a:endPara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tem_out_loc</a:t>
                </a:r>
                <a:endPara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hum_out_loc</a:t>
                </a:r>
                <a:endPara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C4ED628C-7DC6-4EA3-9F03-28CA887F2AEC}"/>
                </a:ext>
              </a:extLst>
            </p:cNvPr>
            <p:cNvGrpSpPr/>
            <p:nvPr/>
          </p:nvGrpSpPr>
          <p:grpSpPr>
            <a:xfrm>
              <a:off x="12735895" y="9075372"/>
              <a:ext cx="10319350" cy="3609220"/>
              <a:chOff x="12961275" y="8991212"/>
              <a:chExt cx="10319350" cy="3609220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1107BD18-73F5-4BD2-A6E9-2D3D95D838AD}"/>
                  </a:ext>
                </a:extLst>
              </p:cNvPr>
              <p:cNvSpPr/>
              <p:nvPr/>
            </p:nvSpPr>
            <p:spPr>
              <a:xfrm>
                <a:off x="12961275" y="9263661"/>
                <a:ext cx="10319350" cy="3336771"/>
              </a:xfrm>
              <a:prstGeom prst="rect">
                <a:avLst/>
              </a:prstGeom>
              <a:noFill/>
              <a:ln w="12700" cap="flat">
                <a:solidFill>
                  <a:schemeClr val="tx1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32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EDB657A-96B6-4F94-81D1-ECEEAFE383D5}"/>
                  </a:ext>
                </a:extLst>
              </p:cNvPr>
              <p:cNvSpPr txBox="1"/>
              <p:nvPr/>
            </p:nvSpPr>
            <p:spPr>
              <a:xfrm>
                <a:off x="15897560" y="8991212"/>
                <a:ext cx="4446780" cy="615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4000" dirty="0" err="1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weather_changed</a:t>
                </a:r>
                <a:endParaRPr lang="ko-KR" altLang="en-US" sz="40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7AAFDEBA-19BA-4D67-A246-65AF66B11FEC}"/>
                  </a:ext>
                </a:extLst>
              </p:cNvPr>
              <p:cNvSpPr/>
              <p:nvPr/>
            </p:nvSpPr>
            <p:spPr>
              <a:xfrm>
                <a:off x="13381030" y="10125566"/>
                <a:ext cx="9479840" cy="190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-ta-changed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-hm-changed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-ground-changed</a:t>
                </a:r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D7F7C215-C40E-4216-A741-C8185AFDE959}"/>
                </a:ext>
              </a:extLst>
            </p:cNvPr>
            <p:cNvGrpSpPr/>
            <p:nvPr/>
          </p:nvGrpSpPr>
          <p:grpSpPr>
            <a:xfrm>
              <a:off x="6682651" y="3481995"/>
              <a:ext cx="5734593" cy="9202597"/>
              <a:chOff x="11284882" y="2083989"/>
              <a:chExt cx="5734593" cy="9202597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30B3307A-9037-44DD-86A9-88D7DFA720C4}"/>
                  </a:ext>
                </a:extLst>
              </p:cNvPr>
              <p:cNvSpPr/>
              <p:nvPr/>
            </p:nvSpPr>
            <p:spPr>
              <a:xfrm>
                <a:off x="11284882" y="2391765"/>
                <a:ext cx="5734593" cy="8894821"/>
              </a:xfrm>
              <a:prstGeom prst="rect">
                <a:avLst/>
              </a:prstGeom>
              <a:noFill/>
              <a:ln w="12700" cap="flat">
                <a:solidFill>
                  <a:schemeClr val="tx1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2D7D00AF-624A-4B21-80C8-37F6495A4F78}"/>
                  </a:ext>
                </a:extLst>
              </p:cNvPr>
              <p:cNvSpPr txBox="1"/>
              <p:nvPr/>
            </p:nvSpPr>
            <p:spPr>
              <a:xfrm>
                <a:off x="12217631" y="2083989"/>
                <a:ext cx="3869095" cy="615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40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weather data</a:t>
                </a:r>
                <a:endParaRPr lang="ko-KR" altLang="en-US" sz="40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5910E650-D3E1-4D5C-911A-250BDD337C8C}"/>
                  </a:ext>
                </a:extLst>
              </p:cNvPr>
              <p:cNvSpPr/>
              <p:nvPr/>
            </p:nvSpPr>
            <p:spPr>
              <a:xfrm>
                <a:off x="11307869" y="2873251"/>
                <a:ext cx="5688618" cy="8217634"/>
              </a:xfrm>
              <a:prstGeom prst="rect">
                <a:avLst/>
              </a:prstGeom>
            </p:spPr>
            <p:txBody>
              <a:bodyPr wrap="square" numCol="1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seosan-sp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-dew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-ground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 </a:t>
                </a: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-ta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seosan-lp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seosan-ws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 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-hm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-ss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seosan-rn</a:t>
                </a:r>
                <a:endPara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seosan-sr</a:t>
                </a:r>
                <a:endPara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endParaRP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songsan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-ta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songsan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-hm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songsan-ws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 </a:t>
                </a: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9489981D-9C71-4C2C-AC0F-239547AAA87F}"/>
                </a:ext>
              </a:extLst>
            </p:cNvPr>
            <p:cNvGrpSpPr/>
            <p:nvPr/>
          </p:nvGrpSpPr>
          <p:grpSpPr>
            <a:xfrm>
              <a:off x="12735899" y="3514549"/>
              <a:ext cx="4890288" cy="5372916"/>
              <a:chOff x="11144369" y="4334182"/>
              <a:chExt cx="4890288" cy="537291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FF100B48-C39D-4EBE-B069-D9B431D4D2F8}"/>
                  </a:ext>
                </a:extLst>
              </p:cNvPr>
              <p:cNvSpPr/>
              <p:nvPr/>
            </p:nvSpPr>
            <p:spPr>
              <a:xfrm>
                <a:off x="11144369" y="4600060"/>
                <a:ext cx="4812848" cy="5107038"/>
              </a:xfrm>
              <a:prstGeom prst="rect">
                <a:avLst/>
              </a:prstGeom>
              <a:noFill/>
              <a:ln w="12700" cap="flat">
                <a:solidFill>
                  <a:schemeClr val="tx1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C1FA976F-22F1-4393-838A-EEFEF95F4DA6}"/>
                  </a:ext>
                </a:extLst>
              </p:cNvPr>
              <p:cNvSpPr txBox="1"/>
              <p:nvPr/>
            </p:nvSpPr>
            <p:spPr>
              <a:xfrm>
                <a:off x="11342320" y="4334182"/>
                <a:ext cx="4416945" cy="49244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200" dirty="0" err="1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pred_in</a:t>
                </a:r>
                <a:r>
                  <a:rPr lang="en-US" altLang="ko-KR" sz="3200" dirty="0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 &amp; </a:t>
                </a:r>
                <a:r>
                  <a:rPr lang="en-US" altLang="ko-KR" sz="3200" dirty="0" err="1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outcluster</a:t>
                </a:r>
                <a:endParaRPr lang="ko-KR" altLang="en-US" sz="32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67C9AD8B-606F-4120-AED7-2572C930CB76}"/>
                  </a:ext>
                </a:extLst>
              </p:cNvPr>
              <p:cNvSpPr/>
              <p:nvPr/>
            </p:nvSpPr>
            <p:spPr>
              <a:xfrm>
                <a:off x="11221807" y="5568530"/>
                <a:ext cx="4812850" cy="31700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tem_in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-point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 </a:t>
                </a: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hum_out_loc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-point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hum_in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-point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hum_out_loc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-trend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hum_in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-trend</a:t>
                </a:r>
              </a:p>
            </p:txBody>
          </p:sp>
        </p:grp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B36085EC-F428-4AB1-9E18-82C4F5B2C5F0}"/>
                </a:ext>
              </a:extLst>
            </p:cNvPr>
            <p:cNvGrpSpPr/>
            <p:nvPr/>
          </p:nvGrpSpPr>
          <p:grpSpPr>
            <a:xfrm>
              <a:off x="17791494" y="3480765"/>
              <a:ext cx="5263751" cy="5406700"/>
              <a:chOff x="11872308" y="4633366"/>
              <a:chExt cx="5263751" cy="5406700"/>
            </a:xfrm>
          </p:grpSpPr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CB55C9E4-B1CC-4938-B781-7051BEEE5185}"/>
                  </a:ext>
                </a:extLst>
              </p:cNvPr>
              <p:cNvSpPr/>
              <p:nvPr/>
            </p:nvSpPr>
            <p:spPr>
              <a:xfrm>
                <a:off x="11872308" y="4933029"/>
                <a:ext cx="5263751" cy="5107037"/>
              </a:xfrm>
              <a:prstGeom prst="rect">
                <a:avLst/>
              </a:prstGeom>
              <a:noFill/>
              <a:ln w="12700" cap="flat">
                <a:solidFill>
                  <a:schemeClr val="tx1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28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CF00EC-EB13-49E0-BB15-3F0C177F3EF6}"/>
                  </a:ext>
                </a:extLst>
              </p:cNvPr>
              <p:cNvSpPr txBox="1"/>
              <p:nvPr/>
            </p:nvSpPr>
            <p:spPr>
              <a:xfrm>
                <a:off x="12569636" y="4633366"/>
                <a:ext cx="3869095" cy="615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4000" dirty="0" err="1">
                    <a:latin typeface="넥슨Lv2고딕 Medium" panose="00000600000000000000" pitchFamily="2" charset="-127"/>
                    <a:ea typeface="넥슨Lv2고딕 Medium" panose="00000600000000000000" pitchFamily="2" charset="-127"/>
                  </a:rPr>
                  <a:t>weather_cluster</a:t>
                </a:r>
                <a:endParaRPr lang="ko-KR" altLang="en-US" sz="40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endParaRP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F0398095-599A-41D3-8325-63885E9428DC}"/>
                  </a:ext>
                </a:extLst>
              </p:cNvPr>
              <p:cNvSpPr/>
              <p:nvPr/>
            </p:nvSpPr>
            <p:spPr>
              <a:xfrm>
                <a:off x="12133504" y="5589602"/>
                <a:ext cx="4812850" cy="38010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-ta-point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-hm-point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-ground-point 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-ta-trend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-hm-trend</a:t>
                </a:r>
              </a:p>
              <a:p>
                <a:pPr algn="ctr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altLang="ko-KR" sz="3600" dirty="0" err="1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seosan</a:t>
                </a:r>
                <a:r>
                  <a:rPr lang="en-US" altLang="ko-KR" sz="3600" dirty="0">
                    <a:latin typeface="넥슨Lv2고딕 Light" panose="00000300000000000000" pitchFamily="2" charset="-127"/>
                    <a:ea typeface="넥슨Lv2고딕 Light" panose="00000300000000000000" pitchFamily="2" charset="-127"/>
                  </a:rPr>
                  <a:t>-ground-trend</a:t>
                </a:r>
              </a:p>
            </p:txBody>
          </p:sp>
        </p:grp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ED78779F-CA9D-478D-AAA4-76C0F292C749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최종 변수</a:t>
            </a:r>
          </a:p>
        </p:txBody>
      </p:sp>
    </p:spTree>
    <p:extLst>
      <p:ext uri="{BB962C8B-B14F-4D97-AF65-F5344CB8AC3E}">
        <p14:creationId xmlns:p14="http://schemas.microsoft.com/office/powerpoint/2010/main" val="2915779512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BBCE74B0-1AD1-4996-B4BE-24A885A1D7D1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2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4174E969-1F40-4360-A155-EB69BA131AC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49FD4C9-0514-4E15-8057-60CAE7397C52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4" name="Picture 2" descr="High Spirit, Harmony, Humanity">
            <a:extLst>
              <a:ext uri="{FF2B5EF4-FFF2-40B4-BE49-F238E27FC236}">
                <a16:creationId xmlns:a16="http://schemas.microsoft.com/office/drawing/2014/main" id="{38CC6EE0-ACAB-4DEE-9D2C-436B84689C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Modeling">
            <a:extLst>
              <a:ext uri="{FF2B5EF4-FFF2-40B4-BE49-F238E27FC236}">
                <a16:creationId xmlns:a16="http://schemas.microsoft.com/office/drawing/2014/main" id="{EE613409-F23F-40FD-B3C6-A95D03C87E96}"/>
              </a:ext>
            </a:extLst>
          </p:cNvPr>
          <p:cNvSpPr txBox="1"/>
          <p:nvPr/>
        </p:nvSpPr>
        <p:spPr>
          <a:xfrm>
            <a:off x="1186304" y="657228"/>
            <a:ext cx="5258171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Modeling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479ED-B7C6-4AAB-A65E-381BC9CA08ED}"/>
              </a:ext>
            </a:extLst>
          </p:cNvPr>
          <p:cNvSpPr txBox="1"/>
          <p:nvPr/>
        </p:nvSpPr>
        <p:spPr>
          <a:xfrm>
            <a:off x="8105324" y="3130980"/>
            <a:ext cx="8173351" cy="9394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66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최종 모델 결과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64EBB08-4B3F-4653-9996-0C30D31E6616}"/>
              </a:ext>
            </a:extLst>
          </p:cNvPr>
          <p:cNvSpPr/>
          <p:nvPr/>
        </p:nvSpPr>
        <p:spPr>
          <a:xfrm>
            <a:off x="854763" y="9613288"/>
            <a:ext cx="22699175" cy="3434900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129DA45-25F6-46CC-B2D2-8965090F5352}"/>
              </a:ext>
            </a:extLst>
          </p:cNvPr>
          <p:cNvSpPr/>
          <p:nvPr/>
        </p:nvSpPr>
        <p:spPr>
          <a:xfrm>
            <a:off x="2837344" y="10076549"/>
            <a:ext cx="7866256" cy="25083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모델</a:t>
            </a:r>
            <a:b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br>
              <a:rPr lang="en-US" altLang="ko-KR" sz="2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en-US" altLang="ko-KR" sz="4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ExtraTree Classifier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026E67F-D3C9-4218-9755-61B2AE932604}"/>
              </a:ext>
            </a:extLst>
          </p:cNvPr>
          <p:cNvGrpSpPr/>
          <p:nvPr/>
        </p:nvGrpSpPr>
        <p:grpSpPr>
          <a:xfrm>
            <a:off x="12636276" y="9990665"/>
            <a:ext cx="10010887" cy="2680146"/>
            <a:chOff x="12636276" y="10050378"/>
            <a:chExt cx="10010887" cy="268014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86C8798-BF49-4DE1-A3C1-1F310C3710D6}"/>
                </a:ext>
              </a:extLst>
            </p:cNvPr>
            <p:cNvSpPr/>
            <p:nvPr/>
          </p:nvSpPr>
          <p:spPr>
            <a:xfrm>
              <a:off x="12636276" y="10050378"/>
              <a:ext cx="414728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571500" indent="-571500">
                <a:lnSpc>
                  <a:spcPct val="100000"/>
                </a:lnSpc>
                <a:spcBef>
                  <a:spcPts val="600"/>
                </a:spcBef>
                <a:buFont typeface="Wingdings" panose="05000000000000000000" pitchFamily="2" charset="2"/>
                <a:buChar char="ü"/>
              </a:pPr>
              <a:r>
                <a:rPr lang="ko-KR" altLang="en-US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핵심 파라미터</a:t>
              </a:r>
              <a:endParaRPr lang="en-US" altLang="ko-KR" dirty="0">
                <a:latin typeface="넥슨Lv2고딕 Medium" panose="00000600000000000000" pitchFamily="2" charset="-127"/>
                <a:ea typeface="넥슨Lv2고딕 Medium" panose="00000600000000000000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7FD467B-185C-42A8-AB8D-6F9F393BE2ED}"/>
                </a:ext>
              </a:extLst>
            </p:cNvPr>
            <p:cNvSpPr/>
            <p:nvPr/>
          </p:nvSpPr>
          <p:spPr>
            <a:xfrm>
              <a:off x="13191745" y="10822309"/>
              <a:ext cx="4456176" cy="1908215"/>
            </a:xfrm>
            <a:prstGeom prst="rect">
              <a:avLst/>
            </a:prstGeom>
          </p:spPr>
          <p:txBody>
            <a:bodyPr wrap="square" numCol="1">
              <a:spAutoFit/>
            </a:bodyPr>
            <a:lstStyle/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criterion=</a:t>
              </a: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gini</a:t>
              </a:r>
              <a:endPara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max_features</a:t>
              </a: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=auto</a:t>
              </a:r>
            </a:p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min_samples_leaf</a:t>
              </a: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=1 </a:t>
              </a:r>
              <a:endPara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8B1AA39-81D7-436D-9A05-FC9F07C3A358}"/>
                </a:ext>
              </a:extLst>
            </p:cNvPr>
            <p:cNvSpPr/>
            <p:nvPr/>
          </p:nvSpPr>
          <p:spPr>
            <a:xfrm>
              <a:off x="17877534" y="10822309"/>
              <a:ext cx="4769629" cy="19082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min_samples_split</a:t>
              </a: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=2</a:t>
              </a:r>
            </a:p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 err="1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n_estimators</a:t>
              </a:r>
              <a:r>
                <a:rPr lang="en-US" altLang="ko-KR" sz="3600" dirty="0">
                  <a:latin typeface="넥슨Lv2고딕 Light" panose="00000300000000000000" pitchFamily="2" charset="-127"/>
                  <a:ea typeface="넥슨Lv2고딕 Light" panose="00000300000000000000" pitchFamily="2" charset="-127"/>
                </a:rPr>
                <a:t>=1000</a:t>
              </a:r>
            </a:p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altLang="ko-KR" sz="3600" dirty="0">
                  <a:latin typeface="넥슨Lv2고딕 Bold" panose="00000800000000000000" pitchFamily="2" charset="-127"/>
                  <a:ea typeface="넥슨Lv2고딕 Bold" panose="00000800000000000000" pitchFamily="2" charset="-127"/>
                </a:rPr>
                <a:t>threshold = 0.08</a:t>
              </a:r>
              <a:endParaRPr lang="ko-KR" altLang="en-US" sz="3600" dirty="0">
                <a:latin typeface="넥슨Lv2고딕 Bold" panose="00000800000000000000" pitchFamily="2" charset="-127"/>
                <a:ea typeface="넥슨Lv2고딕 Bold" panose="00000800000000000000" pitchFamily="2" charset="-127"/>
              </a:endParaRPr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302A7B91-3715-4CD2-8C34-F71C5208B2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582" r="9741"/>
          <a:stretch/>
        </p:blipFill>
        <p:spPr>
          <a:xfrm>
            <a:off x="1066800" y="5155562"/>
            <a:ext cx="22250400" cy="3404877"/>
          </a:xfrm>
          <a:prstGeom prst="rect">
            <a:avLst/>
          </a:prstGeom>
        </p:spPr>
      </p:pic>
      <p:sp>
        <p:nvSpPr>
          <p:cNvPr id="16" name="5.3 Model Comparision">
            <a:extLst>
              <a:ext uri="{FF2B5EF4-FFF2-40B4-BE49-F238E27FC236}">
                <a16:creationId xmlns:a16="http://schemas.microsoft.com/office/drawing/2014/main" id="{9A4F08BC-1330-41F9-B5B3-16EC0A42252D}"/>
              </a:ext>
            </a:extLst>
          </p:cNvPr>
          <p:cNvSpPr txBox="1"/>
          <p:nvPr/>
        </p:nvSpPr>
        <p:spPr>
          <a:xfrm>
            <a:off x="6770472" y="779062"/>
            <a:ext cx="8781987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3</a:t>
            </a:r>
            <a:r>
              <a:rPr dirty="0">
                <a:solidFill>
                  <a:schemeClr val="bg1"/>
                </a:solidFill>
              </a:rPr>
              <a:t>.3 </a:t>
            </a:r>
            <a:r>
              <a:rPr lang="ko-KR" altLang="en-US" dirty="0">
                <a:solidFill>
                  <a:schemeClr val="bg1"/>
                </a:solidFill>
              </a:rPr>
              <a:t>최종 모델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349727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BBCE74B0-1AD1-4996-B4BE-24A885A1D7D1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2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4174E969-1F40-4360-A155-EB69BA131AC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49FD4C9-0514-4E15-8057-60CAE7397C52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4" name="Picture 2" descr="High Spirit, Harmony, Humanity">
            <a:extLst>
              <a:ext uri="{FF2B5EF4-FFF2-40B4-BE49-F238E27FC236}">
                <a16:creationId xmlns:a16="http://schemas.microsoft.com/office/drawing/2014/main" id="{38CC6EE0-ACAB-4DEE-9D2C-436B84689C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Modeling">
            <a:extLst>
              <a:ext uri="{FF2B5EF4-FFF2-40B4-BE49-F238E27FC236}">
                <a16:creationId xmlns:a16="http://schemas.microsoft.com/office/drawing/2014/main" id="{EE613409-F23F-40FD-B3C6-A95D03C87E96}"/>
              </a:ext>
            </a:extLst>
          </p:cNvPr>
          <p:cNvSpPr txBox="1"/>
          <p:nvPr/>
        </p:nvSpPr>
        <p:spPr>
          <a:xfrm>
            <a:off x="1186304" y="657228"/>
            <a:ext cx="5258171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Modeling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8D21C0-036A-B74E-A0BC-097414BF3E28}"/>
              </a:ext>
            </a:extLst>
          </p:cNvPr>
          <p:cNvSpPr txBox="1"/>
          <p:nvPr/>
        </p:nvSpPr>
        <p:spPr>
          <a:xfrm>
            <a:off x="13189673" y="10298987"/>
            <a:ext cx="9620291" cy="212365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Train Data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비율</a:t>
            </a:r>
            <a:r>
              <a:rPr lang="en-US" altLang="ko-KR" sz="2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(1%)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비해 결로 비율이 굉장히 높은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Test Data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에서도 좋은 성능을 보임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ko-KR" altLang="en-US" sz="2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즉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모델이 </a:t>
            </a:r>
            <a:r>
              <a:rPr lang="ko-KR" altLang="en-US" sz="36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높은 일반화 성능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을 가짐을 알 수 있음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02D5543-2F47-435E-B74C-BAA654D55B91}"/>
              </a:ext>
            </a:extLst>
          </p:cNvPr>
          <p:cNvSpPr/>
          <p:nvPr/>
        </p:nvSpPr>
        <p:spPr>
          <a:xfrm>
            <a:off x="854764" y="3317761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002D1FE-B1C2-40C6-A5E5-70500E4B83C1}"/>
              </a:ext>
            </a:extLst>
          </p:cNvPr>
          <p:cNvSpPr/>
          <p:nvPr/>
        </p:nvSpPr>
        <p:spPr>
          <a:xfrm>
            <a:off x="12449356" y="3317760"/>
            <a:ext cx="11100926" cy="9723740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7CAF1DA-62F0-4976-83D8-D0325BB31FB9}"/>
              </a:ext>
            </a:extLst>
          </p:cNvPr>
          <p:cNvSpPr/>
          <p:nvPr/>
        </p:nvSpPr>
        <p:spPr>
          <a:xfrm>
            <a:off x="854765" y="3318367"/>
            <a:ext cx="11100926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56B3150-7700-4099-8DAB-55B745DB90D5}"/>
              </a:ext>
            </a:extLst>
          </p:cNvPr>
          <p:cNvSpPr txBox="1"/>
          <p:nvPr/>
        </p:nvSpPr>
        <p:spPr>
          <a:xfrm>
            <a:off x="4671678" y="3465957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예상 혼동 행렬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544591D-F1E7-4A81-8416-6A92BB4CC15B}"/>
              </a:ext>
            </a:extLst>
          </p:cNvPr>
          <p:cNvSpPr/>
          <p:nvPr/>
        </p:nvSpPr>
        <p:spPr>
          <a:xfrm>
            <a:off x="12449356" y="3318366"/>
            <a:ext cx="11100926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C2CC408-D282-4474-A4A3-70F5CC1BEF53}"/>
              </a:ext>
            </a:extLst>
          </p:cNvPr>
          <p:cNvSpPr txBox="1"/>
          <p:nvPr/>
        </p:nvSpPr>
        <p:spPr>
          <a:xfrm>
            <a:off x="16266269" y="3465956"/>
            <a:ext cx="34671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예상 지표</a:t>
            </a:r>
          </a:p>
        </p:txBody>
      </p:sp>
      <p:graphicFrame>
        <p:nvGraphicFramePr>
          <p:cNvPr id="42" name="표 5">
            <a:extLst>
              <a:ext uri="{FF2B5EF4-FFF2-40B4-BE49-F238E27FC236}">
                <a16:creationId xmlns:a16="http://schemas.microsoft.com/office/drawing/2014/main" id="{BD909252-CF5D-4C5E-BBB5-1FE756F019EC}"/>
              </a:ext>
            </a:extLst>
          </p:cNvPr>
          <p:cNvGraphicFramePr>
            <a:graphicFrameLocks noGrp="1"/>
          </p:cNvGraphicFramePr>
          <p:nvPr/>
        </p:nvGraphicFramePr>
        <p:xfrm>
          <a:off x="2786303" y="8677395"/>
          <a:ext cx="7237845" cy="34404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2615">
                  <a:extLst>
                    <a:ext uri="{9D8B030D-6E8A-4147-A177-3AD203B41FA5}">
                      <a16:colId xmlns:a16="http://schemas.microsoft.com/office/drawing/2014/main" val="272482235"/>
                    </a:ext>
                  </a:extLst>
                </a:gridCol>
                <a:gridCol w="2412615">
                  <a:extLst>
                    <a:ext uri="{9D8B030D-6E8A-4147-A177-3AD203B41FA5}">
                      <a16:colId xmlns:a16="http://schemas.microsoft.com/office/drawing/2014/main" val="3370411325"/>
                    </a:ext>
                  </a:extLst>
                </a:gridCol>
                <a:gridCol w="2412615">
                  <a:extLst>
                    <a:ext uri="{9D8B030D-6E8A-4147-A177-3AD203B41FA5}">
                      <a16:colId xmlns:a16="http://schemas.microsoft.com/office/drawing/2014/main" val="2159828053"/>
                    </a:ext>
                  </a:extLst>
                </a:gridCol>
              </a:tblGrid>
              <a:tr h="1146825">
                <a:tc>
                  <a:txBody>
                    <a:bodyPr/>
                    <a:lstStyle/>
                    <a:p>
                      <a:pPr latinLnBrk="1"/>
                      <a:endParaRPr lang="ko-KR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/>
                        <a:t>True</a:t>
                      </a:r>
                      <a:endParaRPr lang="ko-KR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/>
                        <a:t>False</a:t>
                      </a:r>
                      <a:endParaRPr lang="ko-KR" altLang="en-US" sz="3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918553"/>
                  </a:ext>
                </a:extLst>
              </a:tr>
              <a:tr h="11468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/>
                        <a:t>Positive</a:t>
                      </a:r>
                      <a:endParaRPr lang="ko-KR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/>
                        <a:t>370</a:t>
                      </a:r>
                      <a:endParaRPr lang="ko-KR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/>
                        <a:t>110</a:t>
                      </a:r>
                      <a:endParaRPr lang="ko-KR" altLang="en-US" sz="3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4078093"/>
                  </a:ext>
                </a:extLst>
              </a:tr>
              <a:tr h="11468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/>
                        <a:t>Negative</a:t>
                      </a:r>
                      <a:endParaRPr lang="ko-KR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/>
                        <a:t>110</a:t>
                      </a:r>
                      <a:endParaRPr lang="ko-KR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/>
                        <a:t>6481</a:t>
                      </a:r>
                      <a:endParaRPr lang="ko-KR" altLang="en-US" sz="3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4977025"/>
                  </a:ext>
                </a:extLst>
              </a:tr>
            </a:tbl>
          </a:graphicData>
        </a:graphic>
      </p:graphicFrame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3C9CB3DB-6E46-4463-BE18-FA59ABCBC288}"/>
              </a:ext>
            </a:extLst>
          </p:cNvPr>
          <p:cNvGraphicFramePr>
            <a:graphicFrameLocks noGrp="1"/>
          </p:cNvGraphicFramePr>
          <p:nvPr/>
        </p:nvGraphicFramePr>
        <p:xfrm>
          <a:off x="14840358" y="4597267"/>
          <a:ext cx="6318922" cy="50828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19296">
                  <a:extLst>
                    <a:ext uri="{9D8B030D-6E8A-4147-A177-3AD203B41FA5}">
                      <a16:colId xmlns:a16="http://schemas.microsoft.com/office/drawing/2014/main" val="1700296308"/>
                    </a:ext>
                  </a:extLst>
                </a:gridCol>
                <a:gridCol w="2299626">
                  <a:extLst>
                    <a:ext uri="{9D8B030D-6E8A-4147-A177-3AD203B41FA5}">
                      <a16:colId xmlns:a16="http://schemas.microsoft.com/office/drawing/2014/main" val="2426411005"/>
                    </a:ext>
                  </a:extLst>
                </a:gridCol>
              </a:tblGrid>
              <a:tr h="101657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6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예상 결로의 총 개수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500</a:t>
                      </a:r>
                      <a:r>
                        <a:rPr lang="ko-KR" altLang="en-US" sz="36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1505151"/>
                  </a:ext>
                </a:extLst>
              </a:tr>
              <a:tr h="101657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6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예상 결로비율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7~8%</a:t>
                      </a:r>
                      <a:endParaRPr lang="ko-KR" altLang="en-US" sz="36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0936505"/>
                  </a:ext>
                </a:extLst>
              </a:tr>
              <a:tr h="101657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6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예상 정확도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96.8%</a:t>
                      </a:r>
                      <a:endParaRPr lang="ko-KR" altLang="en-US" sz="36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0067494"/>
                  </a:ext>
                </a:extLst>
              </a:tr>
              <a:tr h="101657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6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예상 </a:t>
                      </a:r>
                      <a:r>
                        <a:rPr lang="ko-KR" altLang="en-US" sz="3600" dirty="0" err="1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재현율</a:t>
                      </a:r>
                      <a:endParaRPr lang="ko-KR" altLang="en-US" sz="36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76%</a:t>
                      </a:r>
                      <a:endParaRPr lang="ko-KR" altLang="en-US" sz="36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4512977"/>
                  </a:ext>
                </a:extLst>
              </a:tr>
              <a:tr h="101657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6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예상 정밀도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600" dirty="0">
                          <a:latin typeface="넥슨Lv2고딕 Medium" panose="00000600000000000000" pitchFamily="2" charset="-127"/>
                          <a:ea typeface="넥슨Lv2고딕 Medium" panose="00000600000000000000" pitchFamily="2" charset="-127"/>
                        </a:rPr>
                        <a:t>76%</a:t>
                      </a:r>
                      <a:endParaRPr lang="ko-KR" altLang="en-US" sz="3600" dirty="0">
                        <a:latin typeface="넥슨Lv2고딕 Medium" panose="00000600000000000000" pitchFamily="2" charset="-127"/>
                        <a:ea typeface="넥슨Lv2고딕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9728427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7685DF59-ABD5-4E30-B728-8BAD92DE1268}"/>
              </a:ext>
            </a:extLst>
          </p:cNvPr>
          <p:cNvSpPr/>
          <p:nvPr/>
        </p:nvSpPr>
        <p:spPr>
          <a:xfrm>
            <a:off x="2489209" y="4764367"/>
            <a:ext cx="7832035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test data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개수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7078</a:t>
            </a:r>
            <a:endParaRPr lang="ko-KR" altLang="en-US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총 결로 예측 수: 487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가정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P</a:t>
            </a:r>
            <a:r>
              <a:rPr lang="ko-KR" altLang="en-US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recision과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R</a:t>
            </a:r>
            <a:r>
              <a:rPr lang="ko-KR" altLang="en-US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ecall의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값이 같다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  <a:endParaRPr lang="ko-KR" altLang="en-US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다음과 같은 혼돈 행렬을 얻을 수 있음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0159124-0373-4788-A77A-54F4841E9661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최종 모델 결과 분석</a:t>
            </a:r>
          </a:p>
        </p:txBody>
      </p:sp>
      <p:sp>
        <p:nvSpPr>
          <p:cNvPr id="19" name="5.3 Model Comparision">
            <a:extLst>
              <a:ext uri="{FF2B5EF4-FFF2-40B4-BE49-F238E27FC236}">
                <a16:creationId xmlns:a16="http://schemas.microsoft.com/office/drawing/2014/main" id="{63BCA6B1-D4DC-4CC3-981F-EF8B39A83FB3}"/>
              </a:ext>
            </a:extLst>
          </p:cNvPr>
          <p:cNvSpPr txBox="1"/>
          <p:nvPr/>
        </p:nvSpPr>
        <p:spPr>
          <a:xfrm>
            <a:off x="6770472" y="779062"/>
            <a:ext cx="8781987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3</a:t>
            </a:r>
            <a:r>
              <a:rPr dirty="0">
                <a:solidFill>
                  <a:schemeClr val="bg1"/>
                </a:solidFill>
              </a:rPr>
              <a:t>.3 </a:t>
            </a:r>
            <a:r>
              <a:rPr lang="ko-KR" altLang="en-US" dirty="0">
                <a:solidFill>
                  <a:schemeClr val="bg1"/>
                </a:solidFill>
              </a:rPr>
              <a:t>최종 모델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44662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타원 15">
            <a:extLst>
              <a:ext uri="{FF2B5EF4-FFF2-40B4-BE49-F238E27FC236}">
                <a16:creationId xmlns:a16="http://schemas.microsoft.com/office/drawing/2014/main" id="{3314D1A7-56E8-467D-8765-E559A5E9BA46}"/>
              </a:ext>
            </a:extLst>
          </p:cNvPr>
          <p:cNvSpPr/>
          <p:nvPr/>
        </p:nvSpPr>
        <p:spPr>
          <a:xfrm>
            <a:off x="-1500553" y="1106959"/>
            <a:ext cx="7920000" cy="7920000"/>
          </a:xfrm>
          <a:prstGeom prst="ellipse">
            <a:avLst/>
          </a:prstGeom>
          <a:solidFill>
            <a:srgbClr val="226FAE">
              <a:alpha val="54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530A0460-2496-4F6A-A387-04843F802C5B}"/>
              </a:ext>
            </a:extLst>
          </p:cNvPr>
          <p:cNvSpPr/>
          <p:nvPr/>
        </p:nvSpPr>
        <p:spPr>
          <a:xfrm>
            <a:off x="-1500553" y="1106959"/>
            <a:ext cx="7920000" cy="7920000"/>
          </a:xfrm>
          <a:prstGeom prst="ellipse">
            <a:avLst/>
          </a:prstGeom>
          <a:blipFill dpi="0" rotWithShape="1">
            <a:blip r:embed="rId2">
              <a:alphaModFix amt="77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028A674-4526-4055-941D-DA8C49002E5C}"/>
              </a:ext>
            </a:extLst>
          </p:cNvPr>
          <p:cNvSpPr/>
          <p:nvPr/>
        </p:nvSpPr>
        <p:spPr>
          <a:xfrm>
            <a:off x="2671201" y="6055631"/>
            <a:ext cx="6120000" cy="612000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C134F5A-3220-4547-B012-5E034CA4D70A}"/>
              </a:ext>
            </a:extLst>
          </p:cNvPr>
          <p:cNvSpPr/>
          <p:nvPr/>
        </p:nvSpPr>
        <p:spPr>
          <a:xfrm>
            <a:off x="2671201" y="6022986"/>
            <a:ext cx="6120000" cy="6120000"/>
          </a:xfrm>
          <a:prstGeom prst="ellipse">
            <a:avLst/>
          </a:prstGeom>
          <a:blipFill dpi="0" rotWithShape="1">
            <a:blip r:embed="rId3">
              <a:alphaModFix amt="78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BBD0CBF-805C-4E52-9939-9F15657B7A6D}"/>
              </a:ext>
            </a:extLst>
          </p:cNvPr>
          <p:cNvSpPr/>
          <p:nvPr/>
        </p:nvSpPr>
        <p:spPr>
          <a:xfrm>
            <a:off x="20040180" y="4468854"/>
            <a:ext cx="5400000" cy="5400000"/>
          </a:xfrm>
          <a:prstGeom prst="ellipse">
            <a:avLst/>
          </a:prstGeom>
          <a:solidFill>
            <a:srgbClr val="0080C7">
              <a:alpha val="48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FAC346-06E0-40F2-B94D-1240AE92CACC}"/>
              </a:ext>
            </a:extLst>
          </p:cNvPr>
          <p:cNvSpPr txBox="1"/>
          <p:nvPr/>
        </p:nvSpPr>
        <p:spPr>
          <a:xfrm>
            <a:off x="10591201" y="5399139"/>
            <a:ext cx="13613344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115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4. </a:t>
            </a:r>
            <a:r>
              <a:rPr lang="ko-KR" altLang="en-US" sz="115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서비스 제안</a:t>
            </a:r>
          </a:p>
        </p:txBody>
      </p:sp>
    </p:spTree>
    <p:extLst>
      <p:ext uri="{BB962C8B-B14F-4D97-AF65-F5344CB8AC3E}">
        <p14:creationId xmlns:p14="http://schemas.microsoft.com/office/powerpoint/2010/main" val="122738316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9F4279E-C235-4252-BEF2-A706685E0C4D}"/>
              </a:ext>
            </a:extLst>
          </p:cNvPr>
          <p:cNvSpPr/>
          <p:nvPr/>
        </p:nvSpPr>
        <p:spPr>
          <a:xfrm>
            <a:off x="13146735" y="3468462"/>
            <a:ext cx="9386596" cy="9311951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E4035A-D316-4A3C-8F1B-17D2459B3658}"/>
              </a:ext>
            </a:extLst>
          </p:cNvPr>
          <p:cNvSpPr txBox="1"/>
          <p:nvPr/>
        </p:nvSpPr>
        <p:spPr>
          <a:xfrm>
            <a:off x="15195709" y="3092834"/>
            <a:ext cx="5288648" cy="68166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결로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A99758-77EB-48D0-BC2C-AAB842B7C6EB}"/>
              </a:ext>
            </a:extLst>
          </p:cNvPr>
          <p:cNvSpPr txBox="1"/>
          <p:nvPr/>
        </p:nvSpPr>
        <p:spPr>
          <a:xfrm>
            <a:off x="14828320" y="6085418"/>
            <a:ext cx="6023426" cy="40780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철강재에 </a:t>
            </a:r>
            <a:r>
              <a:rPr lang="ko-KR" altLang="en-US" sz="4000" dirty="0">
                <a:solidFill>
                  <a:srgbClr val="FF0000"/>
                </a:solidFill>
                <a:latin typeface="넥슨Lv2고딕" panose="00000500000000000000" pitchFamily="2" charset="-127"/>
                <a:ea typeface="넥슨Lv2고딕" panose="00000500000000000000" pitchFamily="2" charset="-127"/>
              </a:rPr>
              <a:t>녹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이나 </a:t>
            </a:r>
            <a:r>
              <a:rPr lang="ko-KR" altLang="en-US" sz="4000" dirty="0">
                <a:solidFill>
                  <a:srgbClr val="FF0000"/>
                </a:solidFill>
                <a:latin typeface="넥슨Lv2고딕" panose="00000500000000000000" pitchFamily="2" charset="-127"/>
                <a:ea typeface="넥슨Lv2고딕" panose="00000500000000000000" pitchFamily="2" charset="-127"/>
              </a:rPr>
              <a:t>얼룩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과 같은 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표면 결함을 발생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품질 불량 야기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상품적 가치 하락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D8581D8-B821-4373-8BC9-CCCEB5BF33A2}"/>
              </a:ext>
            </a:extLst>
          </p:cNvPr>
          <p:cNvGrpSpPr/>
          <p:nvPr/>
        </p:nvGrpSpPr>
        <p:grpSpPr>
          <a:xfrm>
            <a:off x="854765" y="401955"/>
            <a:ext cx="19421061" cy="1485901"/>
            <a:chOff x="854765" y="401955"/>
            <a:chExt cx="19421061" cy="1485901"/>
          </a:xfrm>
        </p:grpSpPr>
        <p:pic>
          <p:nvPicPr>
            <p:cNvPr id="21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0D0F7F88-FD53-4B43-B42B-04B54139E5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854765" y="401955"/>
              <a:ext cx="19415760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CC3794B9-BD41-4954-8FFF-E7995E0B9CFA}"/>
                </a:ext>
              </a:extLst>
            </p:cNvPr>
            <p:cNvSpPr/>
            <p:nvPr/>
          </p:nvSpPr>
          <p:spPr>
            <a:xfrm>
              <a:off x="865788" y="401955"/>
              <a:ext cx="19410038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4" name="Picture 2" descr="High Spirit, Harmony, Humanity">
            <a:extLst>
              <a:ext uri="{FF2B5EF4-FFF2-40B4-BE49-F238E27FC236}">
                <a16:creationId xmlns:a16="http://schemas.microsoft.com/office/drawing/2014/main" id="{63410348-6219-4F73-AB1E-C87181A11D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26F672B-62FD-47DE-843F-635B9ED22C69}"/>
              </a:ext>
            </a:extLst>
          </p:cNvPr>
          <p:cNvSpPr txBox="1"/>
          <p:nvPr/>
        </p:nvSpPr>
        <p:spPr>
          <a:xfrm>
            <a:off x="1146112" y="567080"/>
            <a:ext cx="86455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문제 정의와 결과</a:t>
            </a:r>
          </a:p>
        </p:txBody>
      </p:sp>
      <p:sp>
        <p:nvSpPr>
          <p:cNvPr id="28" name="1.1 결로란?">
            <a:extLst>
              <a:ext uri="{FF2B5EF4-FFF2-40B4-BE49-F238E27FC236}">
                <a16:creationId xmlns:a16="http://schemas.microsoft.com/office/drawing/2014/main" id="{DC390918-03DC-4515-906C-FE63DAE1277B}"/>
              </a:ext>
            </a:extLst>
          </p:cNvPr>
          <p:cNvSpPr txBox="1"/>
          <p:nvPr/>
        </p:nvSpPr>
        <p:spPr>
          <a:xfrm>
            <a:off x="9517054" y="861089"/>
            <a:ext cx="9933810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sz="4800" dirty="0">
                <a:solidFill>
                  <a:schemeClr val="bg1"/>
                </a:solidFill>
              </a:rPr>
              <a:t>1.</a:t>
            </a:r>
            <a:r>
              <a:rPr lang="en-US" sz="4800" dirty="0">
                <a:solidFill>
                  <a:schemeClr val="bg1"/>
                </a:solidFill>
              </a:rPr>
              <a:t>1 </a:t>
            </a:r>
            <a:r>
              <a:rPr lang="ko-KR" altLang="en-US" sz="4800" dirty="0">
                <a:solidFill>
                  <a:schemeClr val="bg1"/>
                </a:solidFill>
              </a:rPr>
              <a:t>결로가 철강산업에 미치는 영향</a:t>
            </a:r>
            <a:endParaRPr sz="4800" dirty="0">
              <a:solidFill>
                <a:schemeClr val="bg1"/>
              </a:solidFill>
            </a:endParaRPr>
          </a:p>
        </p:txBody>
      </p:sp>
      <p:pic>
        <p:nvPicPr>
          <p:cNvPr id="2050" name="Picture 2" descr="Galvalume 강철 코일 - Buy Galvalume,Glavalume 강철 코일,Gl Product ...">
            <a:extLst>
              <a:ext uri="{FF2B5EF4-FFF2-40B4-BE49-F238E27FC236}">
                <a16:creationId xmlns:a16="http://schemas.microsoft.com/office/drawing/2014/main" id="{41EA50DB-DD0D-4F99-9568-C183ED51E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94" y="3568460"/>
            <a:ext cx="7118782" cy="473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Buy Hot Rolled Steel Coil for Steel Construction Price,Size,Weight ...">
            <a:extLst>
              <a:ext uri="{FF2B5EF4-FFF2-40B4-BE49-F238E27FC236}">
                <a16:creationId xmlns:a16="http://schemas.microsoft.com/office/drawing/2014/main" id="{51F0D2E5-F712-4B35-A731-8BF7429D73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" t="-14216" r="-36" b="14216"/>
          <a:stretch/>
        </p:blipFill>
        <p:spPr bwMode="auto">
          <a:xfrm>
            <a:off x="3654697" y="6654110"/>
            <a:ext cx="8659746" cy="649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8905548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09DE62C-B5DB-4AE1-B6FB-D6DB86ACC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7877" y="2867658"/>
            <a:ext cx="18399645" cy="485633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AA7901-9956-497A-AEEC-F920B503DD9F}"/>
              </a:ext>
            </a:extLst>
          </p:cNvPr>
          <p:cNvSpPr/>
          <p:nvPr/>
        </p:nvSpPr>
        <p:spPr>
          <a:xfrm>
            <a:off x="854764" y="8420175"/>
            <a:ext cx="22695516" cy="4621324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AB05588-BD9F-4086-B0B6-A6D1F8B9177B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3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4178DEDD-F28E-486C-AA3C-580DD3424F1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A6ED2D2-B360-4AC2-8103-B9C7324EAD40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5" name="Picture 2" descr="High Spirit, Harmony, Humanity">
            <a:extLst>
              <a:ext uri="{FF2B5EF4-FFF2-40B4-BE49-F238E27FC236}">
                <a16:creationId xmlns:a16="http://schemas.microsoft.com/office/drawing/2014/main" id="{C9CAE763-3FE9-4406-B829-38413EA71E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Modeling">
            <a:extLst>
              <a:ext uri="{FF2B5EF4-FFF2-40B4-BE49-F238E27FC236}">
                <a16:creationId xmlns:a16="http://schemas.microsoft.com/office/drawing/2014/main" id="{F379860E-ECC6-4FA4-9AEE-C53866727D6F}"/>
              </a:ext>
            </a:extLst>
          </p:cNvPr>
          <p:cNvSpPr txBox="1"/>
          <p:nvPr/>
        </p:nvSpPr>
        <p:spPr>
          <a:xfrm>
            <a:off x="1186304" y="657228"/>
            <a:ext cx="5749010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서비스 제안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7" name="6.2 Forecast Data">
            <a:extLst>
              <a:ext uri="{FF2B5EF4-FFF2-40B4-BE49-F238E27FC236}">
                <a16:creationId xmlns:a16="http://schemas.microsoft.com/office/drawing/2014/main" id="{31CB7DF6-D9E4-4AF7-87EB-0206CA0E6DDF}"/>
              </a:ext>
            </a:extLst>
          </p:cNvPr>
          <p:cNvSpPr txBox="1"/>
          <p:nvPr/>
        </p:nvSpPr>
        <p:spPr>
          <a:xfrm>
            <a:off x="7179945" y="789956"/>
            <a:ext cx="8848576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4.1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결로 </a:t>
            </a:r>
            <a:r>
              <a:rPr lang="en-US" altLang="ko-KR" dirty="0">
                <a:solidFill>
                  <a:schemeClr val="bg1"/>
                </a:solidFill>
              </a:rPr>
              <a:t>Report </a:t>
            </a:r>
            <a:r>
              <a:rPr lang="ko-KR" altLang="en-US" dirty="0">
                <a:solidFill>
                  <a:schemeClr val="bg1"/>
                </a:solidFill>
              </a:rPr>
              <a:t>프로세스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8FC5B4-7966-41DB-835C-0E86B4221D08}"/>
              </a:ext>
            </a:extLst>
          </p:cNvPr>
          <p:cNvSpPr txBox="1"/>
          <p:nvPr/>
        </p:nvSpPr>
        <p:spPr>
          <a:xfrm>
            <a:off x="1617349" y="9038066"/>
            <a:ext cx="21170347" cy="33855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1.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loc,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원하는 시간을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Input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값으로 입력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2.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예보 데이터에서 하루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이틀 뒤의 동네 예보 데이터를 받아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해당 날짜에 기상 관측소 데이터를 예측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3.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예측한 기상 관측소 데이터를 바탕으로 공장 주변 데이터 예측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4.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 주변 데이터를 기반으로 결로 여부 예측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및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Report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제공</a:t>
            </a:r>
          </a:p>
        </p:txBody>
      </p:sp>
    </p:spTree>
    <p:extLst>
      <p:ext uri="{BB962C8B-B14F-4D97-AF65-F5344CB8AC3E}">
        <p14:creationId xmlns:p14="http://schemas.microsoft.com/office/powerpoint/2010/main" val="303094312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>
            <a:extLst>
              <a:ext uri="{FF2B5EF4-FFF2-40B4-BE49-F238E27FC236}">
                <a16:creationId xmlns:a16="http://schemas.microsoft.com/office/drawing/2014/main" id="{16758043-D2AE-4366-810A-F5E9948B2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501" y="2602242"/>
            <a:ext cx="14462652" cy="10192476"/>
          </a:xfrm>
          <a:prstGeom prst="rect">
            <a:avLst/>
          </a:prstGeom>
        </p:spPr>
      </p:pic>
      <p:sp>
        <p:nvSpPr>
          <p:cNvPr id="3" name="별: 꼭짓점 5개 2">
            <a:extLst>
              <a:ext uri="{FF2B5EF4-FFF2-40B4-BE49-F238E27FC236}">
                <a16:creationId xmlns:a16="http://schemas.microsoft.com/office/drawing/2014/main" id="{3A5DB42A-9F7F-4C57-B894-DC97B5AD0A73}"/>
              </a:ext>
            </a:extLst>
          </p:cNvPr>
          <p:cNvSpPr/>
          <p:nvPr/>
        </p:nvSpPr>
        <p:spPr>
          <a:xfrm>
            <a:off x="12140531" y="5066596"/>
            <a:ext cx="786384" cy="676656"/>
          </a:xfrm>
          <a:prstGeom prst="star5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3D6941-5989-486A-B55F-17AE1B884CB7}"/>
              </a:ext>
            </a:extLst>
          </p:cNvPr>
          <p:cNvSpPr txBox="1"/>
          <p:nvPr/>
        </p:nvSpPr>
        <p:spPr>
          <a:xfrm>
            <a:off x="11280995" y="3835490"/>
            <a:ext cx="250545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현대제철 당진공장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847C4D4-E2DA-45CC-9912-6706BF2944B5}"/>
              </a:ext>
            </a:extLst>
          </p:cNvPr>
          <p:cNvSpPr/>
          <p:nvPr/>
        </p:nvSpPr>
        <p:spPr>
          <a:xfrm>
            <a:off x="16294609" y="2578608"/>
            <a:ext cx="6907890" cy="10277856"/>
          </a:xfrm>
          <a:prstGeom prst="rect">
            <a:avLst/>
          </a:prstGeom>
          <a:noFill/>
          <a:ln w="38100" cap="flat">
            <a:solidFill>
              <a:srgbClr val="969696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0DC7D-CC3A-4186-9640-FC4F21C6F59B}"/>
              </a:ext>
            </a:extLst>
          </p:cNvPr>
          <p:cNvSpPr txBox="1"/>
          <p:nvPr/>
        </p:nvSpPr>
        <p:spPr>
          <a:xfrm>
            <a:off x="16599879" y="4062690"/>
            <a:ext cx="6297350" cy="73096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기상자료개방포털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동네예보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‘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단기예보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’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에서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예보 데이터 확보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서산 예보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: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음암면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삭남동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수석동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당진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예보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: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당진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1,2,3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동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고대면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ko-KR" altLang="en-US" sz="40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신평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예보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: </a:t>
            </a:r>
            <a:r>
              <a:rPr lang="ko-KR" altLang="en-US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신평면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ko-KR" altLang="en-US" sz="40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송악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예보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: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송악읍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송산 예보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: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송산면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id="{BE709C26-7CA8-4B62-B5EB-B421B018E74A}"/>
              </a:ext>
            </a:extLst>
          </p:cNvPr>
          <p:cNvSpPr/>
          <p:nvPr/>
        </p:nvSpPr>
        <p:spPr>
          <a:xfrm>
            <a:off x="5494585" y="10782151"/>
            <a:ext cx="666750" cy="615553"/>
          </a:xfrm>
          <a:prstGeom prst="triangle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9" name="이등변 삼각형 28">
            <a:extLst>
              <a:ext uri="{FF2B5EF4-FFF2-40B4-BE49-F238E27FC236}">
                <a16:creationId xmlns:a16="http://schemas.microsoft.com/office/drawing/2014/main" id="{B39E291F-5598-4C4A-819F-E46658967EC4}"/>
              </a:ext>
            </a:extLst>
          </p:cNvPr>
          <p:cNvSpPr/>
          <p:nvPr/>
        </p:nvSpPr>
        <p:spPr>
          <a:xfrm>
            <a:off x="8174147" y="6859469"/>
            <a:ext cx="666750" cy="615553"/>
          </a:xfrm>
          <a:prstGeom prst="triangle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C4D5CFFC-AE83-42C5-B633-8DB2D7BD5268}"/>
              </a:ext>
            </a:extLst>
          </p:cNvPr>
          <p:cNvSpPr/>
          <p:nvPr/>
        </p:nvSpPr>
        <p:spPr>
          <a:xfrm>
            <a:off x="9477201" y="8111504"/>
            <a:ext cx="666750" cy="615553"/>
          </a:xfrm>
          <a:prstGeom prst="triangle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8BE1F51A-694A-4E80-96F9-D20E533999A8}"/>
              </a:ext>
            </a:extLst>
          </p:cNvPr>
          <p:cNvSpPr/>
          <p:nvPr/>
        </p:nvSpPr>
        <p:spPr>
          <a:xfrm>
            <a:off x="9526377" y="7647289"/>
            <a:ext cx="666750" cy="615553"/>
          </a:xfrm>
          <a:prstGeom prst="triangle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8695F055-0AA3-4B92-AD0D-E6E78D61A7F0}"/>
              </a:ext>
            </a:extLst>
          </p:cNvPr>
          <p:cNvSpPr/>
          <p:nvPr/>
        </p:nvSpPr>
        <p:spPr>
          <a:xfrm>
            <a:off x="9201149" y="7787037"/>
            <a:ext cx="666750" cy="615553"/>
          </a:xfrm>
          <a:prstGeom prst="triangle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89355ADF-E03D-4917-92E3-0B3FB15A0670}"/>
              </a:ext>
            </a:extLst>
          </p:cNvPr>
          <p:cNvSpPr/>
          <p:nvPr/>
        </p:nvSpPr>
        <p:spPr>
          <a:xfrm>
            <a:off x="4933280" y="11460807"/>
            <a:ext cx="666750" cy="615553"/>
          </a:xfrm>
          <a:prstGeom prst="triangle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10AE7ECB-3AD7-4D9B-9A18-4563B5E72319}"/>
              </a:ext>
            </a:extLst>
          </p:cNvPr>
          <p:cNvSpPr/>
          <p:nvPr/>
        </p:nvSpPr>
        <p:spPr>
          <a:xfrm>
            <a:off x="6076950" y="11397704"/>
            <a:ext cx="666750" cy="615553"/>
          </a:xfrm>
          <a:prstGeom prst="triangle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7" name="이등변 삼각형 36">
            <a:extLst>
              <a:ext uri="{FF2B5EF4-FFF2-40B4-BE49-F238E27FC236}">
                <a16:creationId xmlns:a16="http://schemas.microsoft.com/office/drawing/2014/main" id="{59CE3E9F-9FD8-4B16-BE4A-510122B199AD}"/>
              </a:ext>
            </a:extLst>
          </p:cNvPr>
          <p:cNvSpPr/>
          <p:nvPr/>
        </p:nvSpPr>
        <p:spPr>
          <a:xfrm>
            <a:off x="13137989" y="7890653"/>
            <a:ext cx="666750" cy="615553"/>
          </a:xfrm>
          <a:prstGeom prst="triangle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AA4CDAB1-73FA-4F99-8C68-385F764F6ACB}"/>
              </a:ext>
            </a:extLst>
          </p:cNvPr>
          <p:cNvSpPr/>
          <p:nvPr/>
        </p:nvSpPr>
        <p:spPr>
          <a:xfrm>
            <a:off x="12926915" y="6497158"/>
            <a:ext cx="666750" cy="615553"/>
          </a:xfrm>
          <a:prstGeom prst="triangle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9" name="이등변 삼각형 38">
            <a:extLst>
              <a:ext uri="{FF2B5EF4-FFF2-40B4-BE49-F238E27FC236}">
                <a16:creationId xmlns:a16="http://schemas.microsoft.com/office/drawing/2014/main" id="{D0C6AADC-C08C-46AA-9EAE-7814B179C87B}"/>
              </a:ext>
            </a:extLst>
          </p:cNvPr>
          <p:cNvSpPr/>
          <p:nvPr/>
        </p:nvSpPr>
        <p:spPr>
          <a:xfrm>
            <a:off x="10272898" y="5582403"/>
            <a:ext cx="666750" cy="615553"/>
          </a:xfrm>
          <a:prstGeom prst="triangle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DE81609-456A-4728-A862-6419FEB048F0}"/>
              </a:ext>
            </a:extLst>
          </p:cNvPr>
          <p:cNvSpPr/>
          <p:nvPr/>
        </p:nvSpPr>
        <p:spPr>
          <a:xfrm>
            <a:off x="4210050" y="10287000"/>
            <a:ext cx="2952750" cy="2133600"/>
          </a:xfrm>
          <a:prstGeom prst="rect">
            <a:avLst/>
          </a:prstGeom>
          <a:noFill/>
          <a:ln w="57150" cap="flat">
            <a:solidFill>
              <a:schemeClr val="bg1">
                <a:lumMod val="5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72D9427-050F-4085-96B3-49BC509CBD0D}"/>
              </a:ext>
            </a:extLst>
          </p:cNvPr>
          <p:cNvSpPr txBox="1"/>
          <p:nvPr/>
        </p:nvSpPr>
        <p:spPr>
          <a:xfrm>
            <a:off x="12222827" y="8661505"/>
            <a:ext cx="2325277" cy="61555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신평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예보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FBE16B5-5F1E-451F-832C-0FF356457B4D}"/>
              </a:ext>
            </a:extLst>
          </p:cNvPr>
          <p:cNvSpPr txBox="1"/>
          <p:nvPr/>
        </p:nvSpPr>
        <p:spPr>
          <a:xfrm>
            <a:off x="12678454" y="5910169"/>
            <a:ext cx="2852928" cy="61555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송악읍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예보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D6AD948-B14C-47F6-BA68-13CC24FB67D2}"/>
              </a:ext>
            </a:extLst>
          </p:cNvPr>
          <p:cNvSpPr txBox="1"/>
          <p:nvPr/>
        </p:nvSpPr>
        <p:spPr>
          <a:xfrm>
            <a:off x="8840897" y="5020116"/>
            <a:ext cx="2852928" cy="61555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송산면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예보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0AFFFDD-2099-4DEF-B72F-C7EA877DE291}"/>
              </a:ext>
            </a:extLst>
          </p:cNvPr>
          <p:cNvSpPr txBox="1"/>
          <p:nvPr/>
        </p:nvSpPr>
        <p:spPr>
          <a:xfrm>
            <a:off x="4601156" y="9979223"/>
            <a:ext cx="2170537" cy="6155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서산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예보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082DB5B-36FC-480D-A4DE-B994846CACBB}"/>
              </a:ext>
            </a:extLst>
          </p:cNvPr>
          <p:cNvSpPr/>
          <p:nvPr/>
        </p:nvSpPr>
        <p:spPr>
          <a:xfrm>
            <a:off x="7455917" y="6444785"/>
            <a:ext cx="3106728" cy="2671226"/>
          </a:xfrm>
          <a:prstGeom prst="rect">
            <a:avLst/>
          </a:prstGeom>
          <a:noFill/>
          <a:ln w="57150" cap="flat">
            <a:solidFill>
              <a:schemeClr val="bg1">
                <a:lumMod val="5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5473336-86FF-409A-9548-7DD1932DA6B0}"/>
              </a:ext>
            </a:extLst>
          </p:cNvPr>
          <p:cNvSpPr txBox="1"/>
          <p:nvPr/>
        </p:nvSpPr>
        <p:spPr>
          <a:xfrm>
            <a:off x="7851055" y="6099884"/>
            <a:ext cx="2308512" cy="61555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당진 예보</a:t>
            </a: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A385649-9697-497B-84D0-617D3CB6ED00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48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E44518E3-8648-4B2E-96D0-CD26FB595D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C72BF10-99EB-4C65-B7B0-8C9C5F81A700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50" name="Picture 2" descr="High Spirit, Harmony, Humanity">
            <a:extLst>
              <a:ext uri="{FF2B5EF4-FFF2-40B4-BE49-F238E27FC236}">
                <a16:creationId xmlns:a16="http://schemas.microsoft.com/office/drawing/2014/main" id="{25491198-5473-4B73-BF84-07136E91E6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Modeling">
            <a:extLst>
              <a:ext uri="{FF2B5EF4-FFF2-40B4-BE49-F238E27FC236}">
                <a16:creationId xmlns:a16="http://schemas.microsoft.com/office/drawing/2014/main" id="{E3AE0B89-48E7-470D-BF6D-4531E31AC285}"/>
              </a:ext>
            </a:extLst>
          </p:cNvPr>
          <p:cNvSpPr txBox="1"/>
          <p:nvPr/>
        </p:nvSpPr>
        <p:spPr>
          <a:xfrm>
            <a:off x="1186304" y="657228"/>
            <a:ext cx="5749010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서비스 제안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2" name="6.2 Forecast Data">
            <a:extLst>
              <a:ext uri="{FF2B5EF4-FFF2-40B4-BE49-F238E27FC236}">
                <a16:creationId xmlns:a16="http://schemas.microsoft.com/office/drawing/2014/main" id="{F065BF5B-10F1-483D-979F-2F6BF547DE60}"/>
              </a:ext>
            </a:extLst>
          </p:cNvPr>
          <p:cNvSpPr txBox="1"/>
          <p:nvPr/>
        </p:nvSpPr>
        <p:spPr>
          <a:xfrm>
            <a:off x="7179945" y="789956"/>
            <a:ext cx="6924973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4.2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예보 데이터 활용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4838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40A6A1E-1C6A-B647-A027-07095367BD65}"/>
              </a:ext>
            </a:extLst>
          </p:cNvPr>
          <p:cNvSpPr txBox="1"/>
          <p:nvPr/>
        </p:nvSpPr>
        <p:spPr>
          <a:xfrm>
            <a:off x="1259289" y="4586339"/>
            <a:ext cx="10291877" cy="78175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kumimoji="1"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0</a:t>
            </a:r>
            <a:r>
              <a:rPr kumimoji="1"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일에서 </a:t>
            </a:r>
            <a:r>
              <a:rPr kumimoji="1"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kumimoji="1"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</a:t>
            </a:r>
            <a:r>
              <a:rPr kumimoji="1"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kumimoji="1"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kumimoji="1"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2</a:t>
            </a:r>
            <a:r>
              <a:rPr kumimoji="1"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 </a:t>
            </a:r>
            <a:r>
              <a:rPr kumimoji="1"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전체 시기 동안</a:t>
            </a:r>
            <a:r>
              <a:rPr kumimoji="1"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결로 발생 여부를 명확히 파악하는 것이 중요</a:t>
            </a:r>
            <a:endParaRPr kumimoji="1"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lvl="0" latinLnBrk="1">
              <a:lnSpc>
                <a:spcPct val="100000"/>
              </a:lnSpc>
              <a:spcBef>
                <a:spcPts val="600"/>
              </a:spcBef>
            </a:pPr>
            <a:endParaRPr lang="en-US" altLang="ko-KR" sz="2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lvl="0" indent="-571500" latinLnBrk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</a:t>
            </a:r>
            <a:r>
              <a:rPr lang="ko-KR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일 후까지의 공장 </a:t>
            </a:r>
            <a:r>
              <a:rPr lang="ko-KR" altLang="ko-KR" sz="40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내외부</a:t>
            </a:r>
            <a:r>
              <a:rPr lang="ko-KR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특성치의 흐름을 보여주는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값과 </a:t>
            </a:r>
            <a:r>
              <a:rPr lang="ko-KR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그래프를 제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lvl="0" indent="-571500" latinLnBrk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kumimoji="1" lang="en-US" altLang="ko-KR" sz="2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lvl="0" indent="-571500" latinLnBrk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kumimoji="1"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어느 시점에 조치를 하는 것</a:t>
            </a:r>
            <a:r>
              <a:rPr kumimoji="1"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 가장 효과적인지 </a:t>
            </a:r>
            <a:br>
              <a:rPr kumimoji="1"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kumimoji="1"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제시 가능</a:t>
            </a:r>
            <a:endParaRPr kumimoji="1"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lvl="0" indent="-571500" latinLnBrk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kumimoji="1"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lvl="0" indent="-571500" latinLnBrk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kumimoji="1"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lvl="0" indent="-571500" latinLnBrk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kumimoji="1"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 latinLnBrk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위험판단기준</a:t>
            </a:r>
            <a:br>
              <a:rPr lang="en-US" altLang="ko-KR" sz="2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ko-KR" altLang="en-US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결로가 발생했을 때 </a:t>
            </a:r>
            <a:r>
              <a:rPr lang="en-US" altLang="ko-KR" sz="24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tem_in</a:t>
            </a:r>
            <a:r>
              <a:rPr lang="ko-KR" altLang="en-US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과 </a:t>
            </a:r>
            <a:r>
              <a:rPr lang="en-US" altLang="ko-KR" sz="24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tem_coil</a:t>
            </a:r>
            <a:r>
              <a:rPr lang="ko-KR" altLang="en-US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간의 온도차가 </a:t>
            </a:r>
            <a:r>
              <a:rPr lang="en-US" altLang="ko-KR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2.5 </a:t>
            </a:r>
            <a:r>
              <a:rPr lang="ko-KR" altLang="en-US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이상</a:t>
            </a:r>
            <a:r>
              <a:rPr lang="en-US" altLang="ko-KR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lang="ko-KR" altLang="en-US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습도는 </a:t>
            </a:r>
            <a:r>
              <a:rPr lang="en-US" altLang="ko-KR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65 </a:t>
            </a:r>
            <a:r>
              <a:rPr lang="ko-KR" altLang="en-US" sz="24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이상일 경우 발생 위험이 매우 큼</a:t>
            </a:r>
            <a:endParaRPr kumimoji="1" lang="en-US" altLang="ko-KR" sz="2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4C7D2A9-FDD0-4070-A2D2-9DE2F0D4A703}"/>
              </a:ext>
            </a:extLst>
          </p:cNvPr>
          <p:cNvSpPr/>
          <p:nvPr/>
        </p:nvSpPr>
        <p:spPr>
          <a:xfrm>
            <a:off x="854765" y="3317761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03657F6-49E1-45F8-A0C5-80B477F6C9D8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9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2B3A546F-FA16-4492-8ADC-FA325D4A600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B7C0900-ED1F-43C4-B963-C8169CD110F1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13FC117F-C7A0-414F-A094-3A6194982E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Modeling">
            <a:extLst>
              <a:ext uri="{FF2B5EF4-FFF2-40B4-BE49-F238E27FC236}">
                <a16:creationId xmlns:a16="http://schemas.microsoft.com/office/drawing/2014/main" id="{FCE0563D-3F90-4B35-8ADB-3053E0A612A1}"/>
              </a:ext>
            </a:extLst>
          </p:cNvPr>
          <p:cNvSpPr txBox="1"/>
          <p:nvPr/>
        </p:nvSpPr>
        <p:spPr>
          <a:xfrm>
            <a:off x="1186304" y="657228"/>
            <a:ext cx="5749010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서비스 제안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3" name="6.2 Forecast Data">
            <a:extLst>
              <a:ext uri="{FF2B5EF4-FFF2-40B4-BE49-F238E27FC236}">
                <a16:creationId xmlns:a16="http://schemas.microsoft.com/office/drawing/2014/main" id="{4E12361E-75B2-4A10-AC81-EF90FAC224FC}"/>
              </a:ext>
            </a:extLst>
          </p:cNvPr>
          <p:cNvSpPr txBox="1"/>
          <p:nvPr/>
        </p:nvSpPr>
        <p:spPr>
          <a:xfrm>
            <a:off x="7179945" y="789956"/>
            <a:ext cx="763029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4.3 </a:t>
            </a:r>
            <a:r>
              <a:rPr lang="ko-KR" altLang="en-US" dirty="0">
                <a:solidFill>
                  <a:schemeClr val="bg1"/>
                </a:solidFill>
              </a:rPr>
              <a:t>결로 위험도 그래프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7BF6FE4-1B97-4143-A19B-BF77813158DE}"/>
              </a:ext>
            </a:extLst>
          </p:cNvPr>
          <p:cNvGrpSpPr/>
          <p:nvPr/>
        </p:nvGrpSpPr>
        <p:grpSpPr>
          <a:xfrm>
            <a:off x="12449357" y="3028949"/>
            <a:ext cx="11100924" cy="10153455"/>
            <a:chOff x="6878344" y="1425066"/>
            <a:chExt cx="12987590" cy="10036237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7B2A535-3902-472A-862E-09E313F32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78344" y="1425066"/>
              <a:ext cx="12987590" cy="4715732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113B27BD-D9DE-4C2A-9F58-709241A0D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91228" y="5998269"/>
              <a:ext cx="12961821" cy="5463034"/>
            </a:xfrm>
            <a:prstGeom prst="rect">
              <a:avLst/>
            </a:prstGeom>
          </p:spPr>
        </p:pic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8A838227-F42F-429D-96C6-0C500E1C3B56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제안</a:t>
            </a:r>
          </a:p>
        </p:txBody>
      </p:sp>
    </p:spTree>
    <p:extLst>
      <p:ext uri="{BB962C8B-B14F-4D97-AF65-F5344CB8AC3E}">
        <p14:creationId xmlns:p14="http://schemas.microsoft.com/office/powerpoint/2010/main" val="1412427217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D45526D6-A3B5-45D4-A02E-D4D0612851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60"/>
          <a:stretch/>
        </p:blipFill>
        <p:spPr>
          <a:xfrm>
            <a:off x="844242" y="2434094"/>
            <a:ext cx="22695516" cy="10624678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358C2359-806F-4D75-9E4A-04B133C9D5AC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8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1B0DD819-8E07-4082-BFF2-0E6FC3AA32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1EE440E-31E2-4E98-A0CE-CF1783D95642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0" name="Picture 2" descr="High Spirit, Harmony, Humanity">
            <a:extLst>
              <a:ext uri="{FF2B5EF4-FFF2-40B4-BE49-F238E27FC236}">
                <a16:creationId xmlns:a16="http://schemas.microsoft.com/office/drawing/2014/main" id="{9D8D19BD-7321-487F-AF1A-12CDAE4A01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Modeling">
            <a:extLst>
              <a:ext uri="{FF2B5EF4-FFF2-40B4-BE49-F238E27FC236}">
                <a16:creationId xmlns:a16="http://schemas.microsoft.com/office/drawing/2014/main" id="{EEBC9CC9-B0A7-4CB3-AA97-D738320C34CD}"/>
              </a:ext>
            </a:extLst>
          </p:cNvPr>
          <p:cNvSpPr txBox="1"/>
          <p:nvPr/>
        </p:nvSpPr>
        <p:spPr>
          <a:xfrm>
            <a:off x="1186304" y="657228"/>
            <a:ext cx="5749010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서비스 제안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2" name="6.2 Forecast Data">
            <a:extLst>
              <a:ext uri="{FF2B5EF4-FFF2-40B4-BE49-F238E27FC236}">
                <a16:creationId xmlns:a16="http://schemas.microsoft.com/office/drawing/2014/main" id="{642ABDC5-CE0E-4B73-B0D6-DDC324CF820F}"/>
              </a:ext>
            </a:extLst>
          </p:cNvPr>
          <p:cNvSpPr txBox="1"/>
          <p:nvPr/>
        </p:nvSpPr>
        <p:spPr>
          <a:xfrm>
            <a:off x="7179945" y="789956"/>
            <a:ext cx="743793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4.4 </a:t>
            </a:r>
            <a:r>
              <a:rPr lang="ko-KR" altLang="en-US" dirty="0">
                <a:solidFill>
                  <a:schemeClr val="bg1"/>
                </a:solidFill>
              </a:rPr>
              <a:t>결로 예방 </a:t>
            </a:r>
            <a:r>
              <a:rPr lang="en-US" altLang="ko-KR" dirty="0">
                <a:solidFill>
                  <a:schemeClr val="bg1"/>
                </a:solidFill>
              </a:rPr>
              <a:t>Report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61810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D2F7719-4BFD-C844-A498-45A930D4BF83}"/>
              </a:ext>
            </a:extLst>
          </p:cNvPr>
          <p:cNvSpPr txBox="1"/>
          <p:nvPr/>
        </p:nvSpPr>
        <p:spPr>
          <a:xfrm>
            <a:off x="1445624" y="4432451"/>
            <a:ext cx="21513797" cy="74943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kumimoji="1" lang="ko-KR" altLang="en-US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발생 여부 뿐만 아니라</a:t>
            </a:r>
            <a:r>
              <a:rPr kumimoji="1" lang="en-US" altLang="ko-KR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kumimoji="1" lang="ko-KR" altLang="en-US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기준 시각으로부터 </a:t>
            </a:r>
            <a:r>
              <a:rPr kumimoji="1" lang="en-US" altLang="ko-KR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kumimoji="1" lang="ko-KR" altLang="en-US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</a:t>
            </a:r>
            <a:r>
              <a:rPr kumimoji="1" lang="en-US" altLang="ko-KR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kumimoji="1" lang="ko-KR" altLang="en-US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kumimoji="1" lang="en-US" altLang="ko-KR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2</a:t>
            </a:r>
            <a:r>
              <a:rPr kumimoji="1" lang="ko-KR" altLang="en-US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일의 공장 주변 정보까지 제공</a:t>
            </a:r>
            <a:endParaRPr kumimoji="1" lang="en-US" altLang="ko-KR" sz="4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kumimoji="1" lang="en-US" altLang="ko-KR" sz="4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kumimoji="1" lang="ko-KR" altLang="en-US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그래프를 사용하여</a:t>
            </a:r>
            <a:r>
              <a:rPr kumimoji="1" lang="en-US" altLang="ko-KR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kumimoji="1" lang="ko-KR" altLang="en-US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어느 시기에 환기를 하는 것이 가장 결로 발생의 위험성을 </a:t>
            </a:r>
            <a:br>
              <a:rPr kumimoji="1" lang="en-US" altLang="ko-KR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kumimoji="1" lang="ko-KR" altLang="en-US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줄일 수 있는 지 판단</a:t>
            </a:r>
            <a:r>
              <a:rPr kumimoji="1" lang="en-US" altLang="ko-KR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kumimoji="1" lang="ko-KR" altLang="en-US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가능</a:t>
            </a:r>
            <a:endParaRPr kumimoji="1" lang="en-US" altLang="ko-KR" sz="4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kumimoji="1" lang="en-US" altLang="ko-KR" sz="4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kumimoji="1" lang="en-US" altLang="ko-KR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Report</a:t>
            </a:r>
            <a:r>
              <a:rPr kumimoji="1" lang="ko-KR" altLang="en-US" sz="4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형태로 제공하여 진정한 결로를 예방하는데 도움이 되는 시스템을 제작</a:t>
            </a:r>
            <a:endParaRPr kumimoji="1" lang="en-US" altLang="ko-KR" sz="4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 algn="ctr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kumimoji="1" lang="en-US" altLang="ko-KR" sz="4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ko-KR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단순히 수치적 정보 뿐만 아니라</a:t>
            </a:r>
            <a:r>
              <a:rPr lang="en-US" altLang="ko-KR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,</a:t>
            </a:r>
            <a:br>
              <a:rPr lang="en-US" altLang="ko-KR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</a:br>
            <a:r>
              <a:rPr lang="ko-KR" altLang="en-US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실질적인 결로 예방</a:t>
            </a:r>
            <a:r>
              <a:rPr lang="ko-KR" altLang="ko-KR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을 목표로 서비스를</a:t>
            </a:r>
            <a:r>
              <a:rPr lang="en-US" altLang="ko-KR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 </a:t>
            </a:r>
            <a:r>
              <a:rPr lang="ko-KR" altLang="ko-KR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고안하였습니다</a:t>
            </a:r>
            <a:r>
              <a:rPr lang="en-US" altLang="ko-KR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.</a:t>
            </a:r>
            <a:endParaRPr lang="ko-KR" altLang="ko-KR" dirty="0">
              <a:solidFill>
                <a:schemeClr val="tx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00374BA-3DD2-4CEF-AEFE-3595B7DD1913}"/>
              </a:ext>
            </a:extLst>
          </p:cNvPr>
          <p:cNvSpPr/>
          <p:nvPr/>
        </p:nvSpPr>
        <p:spPr>
          <a:xfrm>
            <a:off x="854764" y="3317761"/>
            <a:ext cx="22695516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AB369F-92E3-4DA1-811A-71E0BF2C2BDC}"/>
              </a:ext>
            </a:extLst>
          </p:cNvPr>
          <p:cNvSpPr txBox="1"/>
          <p:nvPr/>
        </p:nvSpPr>
        <p:spPr>
          <a:xfrm>
            <a:off x="854764" y="2350882"/>
            <a:ext cx="1133723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최종 결론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B80D66A-DB21-4668-BE4B-E58BEBD07A18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13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87B7B7C7-071A-4A34-BFC2-8224B8ADF2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56112C6-9B46-4D72-8D35-63D6404BF65B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6" name="Picture 2" descr="High Spirit, Harmony, Humanity">
            <a:extLst>
              <a:ext uri="{FF2B5EF4-FFF2-40B4-BE49-F238E27FC236}">
                <a16:creationId xmlns:a16="http://schemas.microsoft.com/office/drawing/2014/main" id="{A3AF5531-31AB-4536-A23E-07820BA65B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Modeling">
            <a:extLst>
              <a:ext uri="{FF2B5EF4-FFF2-40B4-BE49-F238E27FC236}">
                <a16:creationId xmlns:a16="http://schemas.microsoft.com/office/drawing/2014/main" id="{0E1F5FAB-8025-433E-9476-7E52B3BAF01C}"/>
              </a:ext>
            </a:extLst>
          </p:cNvPr>
          <p:cNvSpPr txBox="1"/>
          <p:nvPr/>
        </p:nvSpPr>
        <p:spPr>
          <a:xfrm>
            <a:off x="1186304" y="657228"/>
            <a:ext cx="5749010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서비스 제안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" name="6.2 Forecast Data">
            <a:extLst>
              <a:ext uri="{FF2B5EF4-FFF2-40B4-BE49-F238E27FC236}">
                <a16:creationId xmlns:a16="http://schemas.microsoft.com/office/drawing/2014/main" id="{52EBCC61-1DBF-436C-BDE1-9CA5620456CE}"/>
              </a:ext>
            </a:extLst>
          </p:cNvPr>
          <p:cNvSpPr txBox="1"/>
          <p:nvPr/>
        </p:nvSpPr>
        <p:spPr>
          <a:xfrm>
            <a:off x="7179945" y="789956"/>
            <a:ext cx="2975173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4.5 </a:t>
            </a:r>
            <a:r>
              <a:rPr lang="ko-KR" altLang="en-US" dirty="0">
                <a:solidFill>
                  <a:schemeClr val="bg1"/>
                </a:solidFill>
              </a:rPr>
              <a:t>결론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701311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1. Problem Define"/>
          <p:cNvSpPr txBox="1"/>
          <p:nvPr/>
        </p:nvSpPr>
        <p:spPr>
          <a:xfrm>
            <a:off x="7732798" y="5988210"/>
            <a:ext cx="102656" cy="1739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9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endParaRPr lang="ko-KR" altLang="en-US" sz="11500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4517D322-AF3F-419D-8EFC-084487C12A5B}"/>
              </a:ext>
            </a:extLst>
          </p:cNvPr>
          <p:cNvSpPr/>
          <p:nvPr/>
        </p:nvSpPr>
        <p:spPr>
          <a:xfrm>
            <a:off x="-886338" y="2600682"/>
            <a:ext cx="4680000" cy="4680000"/>
          </a:xfrm>
          <a:prstGeom prst="ellipse">
            <a:avLst/>
          </a:prstGeom>
          <a:solidFill>
            <a:srgbClr val="226FAE">
              <a:alpha val="39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7CBED0-2327-4C42-BAE8-64F1E6F00F44}"/>
              </a:ext>
            </a:extLst>
          </p:cNvPr>
          <p:cNvSpPr txBox="1"/>
          <p:nvPr/>
        </p:nvSpPr>
        <p:spPr>
          <a:xfrm>
            <a:off x="2055328" y="5419390"/>
            <a:ext cx="13613344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115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5. </a:t>
            </a:r>
            <a:r>
              <a:rPr lang="ko-KR" altLang="en-US" sz="115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기대 효과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05640E4-7610-447D-BCBC-7B8ECFC64E79}"/>
              </a:ext>
            </a:extLst>
          </p:cNvPr>
          <p:cNvSpPr/>
          <p:nvPr/>
        </p:nvSpPr>
        <p:spPr>
          <a:xfrm>
            <a:off x="13930338" y="5466278"/>
            <a:ext cx="9000000" cy="9000000"/>
          </a:xfrm>
          <a:prstGeom prst="ellipse">
            <a:avLst/>
          </a:prstGeom>
          <a:blipFill dpi="0" rotWithShape="1">
            <a:blip r:embed="rId2">
              <a:alphaModFix amt="77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9A70450-1AAE-492D-827A-599783FEC556}"/>
              </a:ext>
            </a:extLst>
          </p:cNvPr>
          <p:cNvSpPr/>
          <p:nvPr/>
        </p:nvSpPr>
        <p:spPr>
          <a:xfrm>
            <a:off x="18185354" y="3061226"/>
            <a:ext cx="6480000" cy="648000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94CBBD5-C48A-4C5E-8353-CE616F9537AE}"/>
              </a:ext>
            </a:extLst>
          </p:cNvPr>
          <p:cNvSpPr/>
          <p:nvPr/>
        </p:nvSpPr>
        <p:spPr>
          <a:xfrm>
            <a:off x="18185354" y="3064248"/>
            <a:ext cx="6480000" cy="6480000"/>
          </a:xfrm>
          <a:prstGeom prst="ellipse">
            <a:avLst/>
          </a:prstGeom>
          <a:blipFill dpi="0" rotWithShape="1">
            <a:blip r:embed="rId3">
              <a:alphaModFix amt="78000"/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471168816"/>
      </p:ext>
    </p:extLst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493E196-3B17-4940-B53A-F9E16775CC75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5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68CB827D-DB66-4300-B9EF-823AD500E4F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4E5481A-A348-402D-9AA3-7DADE982F041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7" name="Picture 2" descr="High Spirit, Harmony, Humanity">
            <a:extLst>
              <a:ext uri="{FF2B5EF4-FFF2-40B4-BE49-F238E27FC236}">
                <a16:creationId xmlns:a16="http://schemas.microsoft.com/office/drawing/2014/main" id="{C92A09BA-8326-4442-B501-9580680F59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odeling">
            <a:extLst>
              <a:ext uri="{FF2B5EF4-FFF2-40B4-BE49-F238E27FC236}">
                <a16:creationId xmlns:a16="http://schemas.microsoft.com/office/drawing/2014/main" id="{FDC9031B-45E9-4D12-958B-43153F487C35}"/>
              </a:ext>
            </a:extLst>
          </p:cNvPr>
          <p:cNvSpPr txBox="1"/>
          <p:nvPr/>
        </p:nvSpPr>
        <p:spPr>
          <a:xfrm>
            <a:off x="1186304" y="657228"/>
            <a:ext cx="4375557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기대효과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A09570-5EEE-9840-A16D-A0E2A0575D09}"/>
              </a:ext>
            </a:extLst>
          </p:cNvPr>
          <p:cNvSpPr txBox="1"/>
          <p:nvPr/>
        </p:nvSpPr>
        <p:spPr>
          <a:xfrm>
            <a:off x="1615587" y="4917480"/>
            <a:ext cx="9579281" cy="65243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우리의 최종 모델의 </a:t>
            </a:r>
            <a: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CSI</a:t>
            </a: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지수는 </a:t>
            </a:r>
            <a: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61%</a:t>
            </a:r>
            <a:b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이를 대략적인 수치로 계산해보았을 때</a:t>
            </a:r>
            <a: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kumimoji="1" lang="ko-KR" altLang="en-US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재현율은</a:t>
            </a: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75%</a:t>
            </a: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라 고려할 수 있음</a:t>
            </a:r>
            <a:endParaRPr kumimoji="1"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kumimoji="1"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즉</a:t>
            </a:r>
            <a: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년에 한시간 단위로 결로 여부를 기록했다면 결로가 </a:t>
            </a:r>
            <a: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1%</a:t>
            </a: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있으므로 약 </a:t>
            </a:r>
            <a: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88</a:t>
            </a: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개 정도의 결로가 발생한다고 볼 수 있음</a:t>
            </a:r>
            <a:endParaRPr kumimoji="1"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kumimoji="1"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 때</a:t>
            </a:r>
            <a: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우리 모델로 </a:t>
            </a:r>
            <a: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75%</a:t>
            </a: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정확도로 결로를 예측할 수 있기 때문에 이를 수식적으로 계산했을 때</a:t>
            </a:r>
            <a:r>
              <a:rPr kumimoji="1"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kumimoji="1"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다음과 같은 이득이 발생</a:t>
            </a:r>
            <a:endParaRPr kumimoji="1"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49839D0-D043-4D2A-94F2-D8D944D41B60}"/>
              </a:ext>
            </a:extLst>
          </p:cNvPr>
          <p:cNvSpPr/>
          <p:nvPr/>
        </p:nvSpPr>
        <p:spPr>
          <a:xfrm>
            <a:off x="12834778" y="4517088"/>
            <a:ext cx="10330080" cy="7325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냉연 생산 양 : 700만 톤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/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년 </a:t>
            </a:r>
            <a:r>
              <a:rPr lang="en-US" altLang="ko-KR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(</a:t>
            </a:r>
            <a:r>
              <a:rPr lang="ko-KR" altLang="en-US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현대제철 홈페이지 참고</a:t>
            </a:r>
            <a:r>
              <a:rPr lang="en-US" altLang="ko-KR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)</a:t>
            </a:r>
            <a:endParaRPr lang="ko-KR" altLang="en-US" sz="18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코일 가격 : 805$/톤 </a:t>
            </a:r>
            <a:r>
              <a:rPr lang="ko-KR" altLang="en-US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(2019년 기준 미국내수가격</a:t>
            </a:r>
            <a:r>
              <a:rPr lang="en-US" altLang="ko-KR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</a:t>
            </a:r>
            <a:r>
              <a:rPr lang="ko-KR" altLang="en-US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출처</a:t>
            </a:r>
            <a:r>
              <a:rPr lang="en-US" altLang="ko-KR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: </a:t>
            </a:r>
            <a:r>
              <a:rPr lang="ko-KR" altLang="en-US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산업통산자원부)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환율 기준 : 1200.72원 </a:t>
            </a:r>
            <a:r>
              <a:rPr lang="ko-KR" altLang="en-US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(</a:t>
            </a:r>
            <a:r>
              <a:rPr lang="en-US" altLang="ko-KR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2020.6.29</a:t>
            </a:r>
            <a:r>
              <a:rPr lang="ko-KR" altLang="en-US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일 </a:t>
            </a:r>
            <a:r>
              <a:rPr lang="en-US" altLang="ko-KR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12</a:t>
            </a:r>
            <a:r>
              <a:rPr lang="en-US" altLang="ko-KR" sz="1800" dirty="0">
                <a:latin typeface="넥슨Lv2고딕 Medium" panose="00000600000000000000" pitchFamily="2" charset="-127"/>
                <a:ea typeface="넥슨Lv2고딕 Medium" panose="00000600000000000000" pitchFamily="2" charset="-127"/>
                <a:sym typeface="Wingdings" panose="05000000000000000000" pitchFamily="2" charset="2"/>
              </a:rPr>
              <a:t>:00</a:t>
            </a:r>
            <a:r>
              <a:rPr lang="ko-KR" altLang="en-US" sz="18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기준)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훈련 데이터 결로 비율 : 1.7%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우리 모델의 예상 </a:t>
            </a:r>
            <a:r>
              <a:rPr lang="ko-KR" altLang="en-US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재현율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: 0.75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ko-KR" altLang="en-US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ko-KR" altLang="en-US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ko-KR" altLang="en-US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solidFill>
                  <a:srgbClr val="FF33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4400" dirty="0">
                <a:solidFill>
                  <a:srgbClr val="FF33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연간 약 </a:t>
            </a:r>
            <a:r>
              <a:rPr lang="en-US" altLang="ko-KR" sz="4400" dirty="0">
                <a:solidFill>
                  <a:srgbClr val="FF33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860</a:t>
            </a:r>
            <a:r>
              <a:rPr lang="ko-KR" altLang="en-US" sz="4400" dirty="0">
                <a:solidFill>
                  <a:srgbClr val="FF33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억원의 손실 예방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033945F-4D9C-4D8E-93D4-B0BF0E84FA9F}"/>
              </a:ext>
            </a:extLst>
          </p:cNvPr>
          <p:cNvSpPr/>
          <p:nvPr/>
        </p:nvSpPr>
        <p:spPr>
          <a:xfrm>
            <a:off x="12449356" y="2404083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810BCA2-B069-423F-90D2-3D79B586B992}"/>
              </a:ext>
            </a:extLst>
          </p:cNvPr>
          <p:cNvSpPr/>
          <p:nvPr/>
        </p:nvSpPr>
        <p:spPr>
          <a:xfrm>
            <a:off x="854765" y="2403967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44ED65F-6B9B-47BA-A0EE-268FACEA5FEE}"/>
              </a:ext>
            </a:extLst>
          </p:cNvPr>
          <p:cNvSpPr/>
          <p:nvPr/>
        </p:nvSpPr>
        <p:spPr>
          <a:xfrm>
            <a:off x="854765" y="3317761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A8E230-69E5-430D-BFCD-5123D3004331}"/>
              </a:ext>
            </a:extLst>
          </p:cNvPr>
          <p:cNvSpPr txBox="1"/>
          <p:nvPr/>
        </p:nvSpPr>
        <p:spPr>
          <a:xfrm>
            <a:off x="2633625" y="2551557"/>
            <a:ext cx="754320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경제적 측면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07C4F89-E181-4F86-9BE4-EF79C0EF3C2D}"/>
              </a:ext>
            </a:extLst>
          </p:cNvPr>
          <p:cNvSpPr/>
          <p:nvPr/>
        </p:nvSpPr>
        <p:spPr>
          <a:xfrm>
            <a:off x="12449356" y="3317760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D5C7C6-71B8-476A-BD98-241AF1F09A14}"/>
              </a:ext>
            </a:extLst>
          </p:cNvPr>
          <p:cNvSpPr txBox="1"/>
          <p:nvPr/>
        </p:nvSpPr>
        <p:spPr>
          <a:xfrm>
            <a:off x="15333851" y="2551673"/>
            <a:ext cx="533193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경제적 이득 수치 계산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A420288-6E57-423C-BE71-5E1B299131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8478" y="7905320"/>
            <a:ext cx="10542681" cy="2492920"/>
          </a:xfrm>
          <a:prstGeom prst="rect">
            <a:avLst/>
          </a:prstGeom>
        </p:spPr>
      </p:pic>
      <p:sp>
        <p:nvSpPr>
          <p:cNvPr id="19" name="6.2 Forecast Data">
            <a:extLst>
              <a:ext uri="{FF2B5EF4-FFF2-40B4-BE49-F238E27FC236}">
                <a16:creationId xmlns:a16="http://schemas.microsoft.com/office/drawing/2014/main" id="{120864F9-1C34-4DA6-84AB-A56F85F2D805}"/>
              </a:ext>
            </a:extLst>
          </p:cNvPr>
          <p:cNvSpPr txBox="1"/>
          <p:nvPr/>
        </p:nvSpPr>
        <p:spPr>
          <a:xfrm>
            <a:off x="5887859" y="789956"/>
            <a:ext cx="530273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5.1 </a:t>
            </a:r>
            <a:r>
              <a:rPr lang="ko-KR" altLang="en-US" dirty="0">
                <a:solidFill>
                  <a:schemeClr val="bg1"/>
                </a:solidFill>
              </a:rPr>
              <a:t>경제적 측면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914506"/>
      </p:ext>
    </p:extLst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493E196-3B17-4940-B53A-F9E16775CC75}"/>
              </a:ext>
            </a:extLst>
          </p:cNvPr>
          <p:cNvGrpSpPr/>
          <p:nvPr/>
        </p:nvGrpSpPr>
        <p:grpSpPr>
          <a:xfrm>
            <a:off x="860306" y="383379"/>
            <a:ext cx="19409792" cy="1505557"/>
            <a:chOff x="860309" y="5149504"/>
            <a:chExt cx="19409792" cy="1505557"/>
          </a:xfrm>
        </p:grpSpPr>
        <p:pic>
          <p:nvPicPr>
            <p:cNvPr id="5" name="Picture 6" descr="사망 사고' 현대제철 당진공장 '작업중지' 라인 확대 - 오마이뉴스 모바일">
              <a:extLst>
                <a:ext uri="{FF2B5EF4-FFF2-40B4-BE49-F238E27FC236}">
                  <a16:creationId xmlns:a16="http://schemas.microsoft.com/office/drawing/2014/main" id="{68CB827D-DB66-4300-B9EF-823AD500E4F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9858" r="1366" b="76526"/>
            <a:stretch/>
          </p:blipFill>
          <p:spPr bwMode="auto">
            <a:xfrm>
              <a:off x="860309" y="5169160"/>
              <a:ext cx="19409792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4E5481A-A348-402D-9AA3-7DADE982F041}"/>
                </a:ext>
              </a:extLst>
            </p:cNvPr>
            <p:cNvSpPr/>
            <p:nvPr/>
          </p:nvSpPr>
          <p:spPr>
            <a:xfrm>
              <a:off x="860309" y="5149504"/>
              <a:ext cx="19409792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7" name="Picture 2" descr="High Spirit, Harmony, Humanity">
            <a:extLst>
              <a:ext uri="{FF2B5EF4-FFF2-40B4-BE49-F238E27FC236}">
                <a16:creationId xmlns:a16="http://schemas.microsoft.com/office/drawing/2014/main" id="{C92A09BA-8326-4442-B501-9580680F59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odeling">
            <a:extLst>
              <a:ext uri="{FF2B5EF4-FFF2-40B4-BE49-F238E27FC236}">
                <a16:creationId xmlns:a16="http://schemas.microsoft.com/office/drawing/2014/main" id="{FDC9031B-45E9-4D12-958B-43153F487C35}"/>
              </a:ext>
            </a:extLst>
          </p:cNvPr>
          <p:cNvSpPr txBox="1"/>
          <p:nvPr/>
        </p:nvSpPr>
        <p:spPr>
          <a:xfrm>
            <a:off x="1186304" y="657228"/>
            <a:ext cx="4375557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기대효과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10ADF0-D0FE-FA44-ADA0-7A8937AAE043}"/>
              </a:ext>
            </a:extLst>
          </p:cNvPr>
          <p:cNvSpPr txBox="1"/>
          <p:nvPr/>
        </p:nvSpPr>
        <p:spPr>
          <a:xfrm>
            <a:off x="1834560" y="5762214"/>
            <a:ext cx="9141334" cy="353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14350" indent="-51435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 주변 </a:t>
            </a:r>
            <a:r>
              <a:rPr lang="ko-KR" altLang="en-US" sz="40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특성치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예측</a:t>
            </a:r>
            <a:b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br>
              <a:rPr lang="en-US" altLang="ko-KR" sz="1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여부 이외에 추가 정보 제공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14350" indent="-514350">
              <a:lnSpc>
                <a:spcPct val="100000"/>
              </a:lnSpc>
              <a:spcBef>
                <a:spcPts val="600"/>
              </a:spcBef>
              <a:buAutoNum type="arabicPeriod"/>
            </a:pP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14350" indent="-51435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위험도 그래프 제공</a:t>
            </a:r>
            <a:b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br>
              <a:rPr lang="en-US" altLang="ko-KR" sz="1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  <a:sym typeface="Wingdings" panose="05000000000000000000" pitchFamily="2" charset="2"/>
              </a:rPr>
              <a:t>실질적인 결로 예방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A4DEB35-94F9-4305-A223-6787F4425591}"/>
              </a:ext>
            </a:extLst>
          </p:cNvPr>
          <p:cNvSpPr/>
          <p:nvPr/>
        </p:nvSpPr>
        <p:spPr>
          <a:xfrm>
            <a:off x="12449356" y="2404083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92A80-6D4E-4D56-BF45-ABB12A7D0E79}"/>
              </a:ext>
            </a:extLst>
          </p:cNvPr>
          <p:cNvSpPr/>
          <p:nvPr/>
        </p:nvSpPr>
        <p:spPr>
          <a:xfrm>
            <a:off x="854765" y="2403967"/>
            <a:ext cx="11100925" cy="910733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9E9E9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8FFC534-EE64-421D-AD68-862B0757CD61}"/>
              </a:ext>
            </a:extLst>
          </p:cNvPr>
          <p:cNvSpPr/>
          <p:nvPr/>
        </p:nvSpPr>
        <p:spPr>
          <a:xfrm>
            <a:off x="854765" y="3317760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70A58-E499-4708-B6D8-934F3CE115B1}"/>
              </a:ext>
            </a:extLst>
          </p:cNvPr>
          <p:cNvSpPr txBox="1"/>
          <p:nvPr/>
        </p:nvSpPr>
        <p:spPr>
          <a:xfrm>
            <a:off x="2633625" y="2551557"/>
            <a:ext cx="754320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실질적 결로 예방 측면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B339223-6CBD-457A-A8EB-B56F79D9A4EF}"/>
              </a:ext>
            </a:extLst>
          </p:cNvPr>
          <p:cNvSpPr/>
          <p:nvPr/>
        </p:nvSpPr>
        <p:spPr>
          <a:xfrm>
            <a:off x="12449356" y="3317760"/>
            <a:ext cx="11100925" cy="9723739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DF895F-E8CB-4614-94E2-CE1DA32325FA}"/>
              </a:ext>
            </a:extLst>
          </p:cNvPr>
          <p:cNvSpPr txBox="1"/>
          <p:nvPr/>
        </p:nvSpPr>
        <p:spPr>
          <a:xfrm>
            <a:off x="15333851" y="2551673"/>
            <a:ext cx="533193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시스템 관리 측면</a:t>
            </a:r>
          </a:p>
        </p:txBody>
      </p:sp>
      <p:sp>
        <p:nvSpPr>
          <p:cNvPr id="18" name="6.2 Forecast Data">
            <a:extLst>
              <a:ext uri="{FF2B5EF4-FFF2-40B4-BE49-F238E27FC236}">
                <a16:creationId xmlns:a16="http://schemas.microsoft.com/office/drawing/2014/main" id="{E0EACAA6-0554-4A05-BBAE-45D9BD3D7369}"/>
              </a:ext>
            </a:extLst>
          </p:cNvPr>
          <p:cNvSpPr txBox="1"/>
          <p:nvPr/>
        </p:nvSpPr>
        <p:spPr>
          <a:xfrm>
            <a:off x="5887859" y="789956"/>
            <a:ext cx="530273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5.2 </a:t>
            </a:r>
            <a:r>
              <a:rPr lang="ko-KR" altLang="en-US" dirty="0">
                <a:solidFill>
                  <a:schemeClr val="bg1"/>
                </a:solidFill>
              </a:rPr>
              <a:t>운영적 측면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F164DE-B08F-402E-A0BB-6F8C5DECEF36}"/>
              </a:ext>
            </a:extLst>
          </p:cNvPr>
          <p:cNvSpPr txBox="1"/>
          <p:nvPr/>
        </p:nvSpPr>
        <p:spPr>
          <a:xfrm>
            <a:off x="13429151" y="5762214"/>
            <a:ext cx="9141334" cy="353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14350" indent="-51435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실제 사용할 수 있는 서비스</a:t>
            </a:r>
            <a:b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br>
              <a:rPr lang="en-US" altLang="ko-KR" sz="1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예보 데이터를 활용하여 실제 결로 예측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14350" indent="-514350">
              <a:lnSpc>
                <a:spcPct val="100000"/>
              </a:lnSpc>
              <a:spcBef>
                <a:spcPts val="600"/>
              </a:spcBef>
              <a:buAutoNum type="arabicPeriod"/>
            </a:pP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14350" indent="-51435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사용자 친화적 </a:t>
            </a: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UI</a:t>
            </a:r>
            <a:b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br>
              <a:rPr lang="en-US" altLang="ko-KR" sz="1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  <a:sym typeface="Wingdings" panose="05000000000000000000" pitchFamily="2" charset="2"/>
              </a:rPr>
              <a:t>관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리자 사용 용이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2278824"/>
      </p:ext>
    </p:extLst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odeling">
            <a:extLst>
              <a:ext uri="{FF2B5EF4-FFF2-40B4-BE49-F238E27FC236}">
                <a16:creationId xmlns:a16="http://schemas.microsoft.com/office/drawing/2014/main" id="{FDC9031B-45E9-4D12-958B-43153F487C35}"/>
              </a:ext>
            </a:extLst>
          </p:cNvPr>
          <p:cNvSpPr txBox="1"/>
          <p:nvPr/>
        </p:nvSpPr>
        <p:spPr>
          <a:xfrm>
            <a:off x="1186304" y="657228"/>
            <a:ext cx="4375557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>
                <a:solidFill>
                  <a:schemeClr val="bg1"/>
                </a:solidFill>
              </a:rPr>
              <a:t>기대효과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436C818-4A91-4350-8F92-589481757F0A}"/>
              </a:ext>
            </a:extLst>
          </p:cNvPr>
          <p:cNvSpPr/>
          <p:nvPr/>
        </p:nvSpPr>
        <p:spPr>
          <a:xfrm>
            <a:off x="19659969" y="6959635"/>
            <a:ext cx="1769678" cy="3438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39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”</a:t>
            </a:r>
            <a:endParaRPr lang="ko-KR" altLang="en-US" sz="23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7461BF-83C4-41D9-B9D1-4ED3A34DB8F5}"/>
              </a:ext>
            </a:extLst>
          </p:cNvPr>
          <p:cNvSpPr txBox="1"/>
          <p:nvPr/>
        </p:nvSpPr>
        <p:spPr>
          <a:xfrm>
            <a:off x="4724031" y="4851366"/>
            <a:ext cx="14935939" cy="21082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66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문제를 만들 때와 같은 사고방식으로는</a:t>
            </a:r>
            <a:endParaRPr lang="en-US" altLang="ko-KR" sz="6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66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그 문제를 해결할 수 없다</a:t>
            </a:r>
            <a:r>
              <a:rPr lang="en-US" altLang="ko-KR" sz="66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.</a:t>
            </a:r>
            <a:endParaRPr lang="ko-KR" altLang="en-US" sz="6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636F9AE-CC5C-4792-85E5-2CFEAFBA2F8D}"/>
              </a:ext>
            </a:extLst>
          </p:cNvPr>
          <p:cNvSpPr/>
          <p:nvPr/>
        </p:nvSpPr>
        <p:spPr>
          <a:xfrm>
            <a:off x="2954353" y="3929894"/>
            <a:ext cx="1895071" cy="34388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3900" dirty="0"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“</a:t>
            </a:r>
            <a:endParaRPr lang="ko-KR" altLang="en-US" sz="239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E767D92-4C3E-4237-887E-1F2919DDA5C4}"/>
              </a:ext>
            </a:extLst>
          </p:cNvPr>
          <p:cNvSpPr/>
          <p:nvPr/>
        </p:nvSpPr>
        <p:spPr>
          <a:xfrm>
            <a:off x="673312" y="2003484"/>
            <a:ext cx="5401540" cy="5400000"/>
          </a:xfrm>
          <a:prstGeom prst="ellipse">
            <a:avLst/>
          </a:prstGeom>
          <a:solidFill>
            <a:srgbClr val="3399FF">
              <a:alpha val="29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8F02173-C2A8-49B0-94B9-5FBA7964F107}"/>
              </a:ext>
            </a:extLst>
          </p:cNvPr>
          <p:cNvSpPr/>
          <p:nvPr/>
        </p:nvSpPr>
        <p:spPr>
          <a:xfrm>
            <a:off x="3780212" y="5741560"/>
            <a:ext cx="2880000" cy="2880000"/>
          </a:xfrm>
          <a:prstGeom prst="ellipse">
            <a:avLst/>
          </a:prstGeom>
          <a:solidFill>
            <a:schemeClr val="accent1">
              <a:alpha val="29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1C1D567-11C7-4224-ADBC-85D966E3B8A7}"/>
              </a:ext>
            </a:extLst>
          </p:cNvPr>
          <p:cNvSpPr/>
          <p:nvPr/>
        </p:nvSpPr>
        <p:spPr>
          <a:xfrm>
            <a:off x="17469149" y="4068819"/>
            <a:ext cx="2880000" cy="2880000"/>
          </a:xfrm>
          <a:prstGeom prst="ellipse">
            <a:avLst/>
          </a:prstGeom>
          <a:solidFill>
            <a:srgbClr val="3399FF">
              <a:alpha val="29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4DB24E1-F6E9-44A0-B1BC-9752B5BE935C}"/>
              </a:ext>
            </a:extLst>
          </p:cNvPr>
          <p:cNvSpPr/>
          <p:nvPr/>
        </p:nvSpPr>
        <p:spPr>
          <a:xfrm>
            <a:off x="18309150" y="4968361"/>
            <a:ext cx="5401540" cy="5400000"/>
          </a:xfrm>
          <a:prstGeom prst="ellipse">
            <a:avLst/>
          </a:prstGeom>
          <a:solidFill>
            <a:schemeClr val="accent1">
              <a:alpha val="29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51E264-5D58-4629-85A7-038FA9CA0AEA}"/>
              </a:ext>
            </a:extLst>
          </p:cNvPr>
          <p:cNvSpPr txBox="1"/>
          <p:nvPr/>
        </p:nvSpPr>
        <p:spPr>
          <a:xfrm>
            <a:off x="14570765" y="8914954"/>
            <a:ext cx="5778384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 Albert Einstein</a:t>
            </a:r>
            <a:endParaRPr lang="ko-KR" altLang="en-US" sz="40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0833030"/>
      </p:ext>
    </p:extLst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6. Application"/>
          <p:cNvSpPr txBox="1"/>
          <p:nvPr/>
        </p:nvSpPr>
        <p:spPr>
          <a:xfrm>
            <a:off x="6818741" y="5625228"/>
            <a:ext cx="10746533" cy="2465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9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sz="16600" dirty="0"/>
              <a:t>감사합니다</a:t>
            </a:r>
            <a:endParaRPr sz="16600" dirty="0"/>
          </a:p>
        </p:txBody>
      </p:sp>
    </p:spTree>
    <p:extLst>
      <p:ext uri="{BB962C8B-B14F-4D97-AF65-F5344CB8AC3E}">
        <p14:creationId xmlns:p14="http://schemas.microsoft.com/office/powerpoint/2010/main" val="41518208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B8FE24D-2D53-477C-A282-138FC7CFD52D}"/>
              </a:ext>
            </a:extLst>
          </p:cNvPr>
          <p:cNvSpPr/>
          <p:nvPr/>
        </p:nvSpPr>
        <p:spPr>
          <a:xfrm>
            <a:off x="1850670" y="3387917"/>
            <a:ext cx="9386596" cy="9311951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9F4279E-C235-4252-BEF2-A706685E0C4D}"/>
              </a:ext>
            </a:extLst>
          </p:cNvPr>
          <p:cNvSpPr/>
          <p:nvPr/>
        </p:nvSpPr>
        <p:spPr>
          <a:xfrm>
            <a:off x="13146735" y="3468462"/>
            <a:ext cx="9386596" cy="9311951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54AB80-5C08-4099-9E2A-D2A05856A1B6}"/>
              </a:ext>
            </a:extLst>
          </p:cNvPr>
          <p:cNvSpPr txBox="1"/>
          <p:nvPr/>
        </p:nvSpPr>
        <p:spPr>
          <a:xfrm>
            <a:off x="5013357" y="3092834"/>
            <a:ext cx="3061222" cy="68166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대회 목표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E4035A-D316-4A3C-8F1B-17D2459B3658}"/>
              </a:ext>
            </a:extLst>
          </p:cNvPr>
          <p:cNvSpPr txBox="1"/>
          <p:nvPr/>
        </p:nvSpPr>
        <p:spPr>
          <a:xfrm>
            <a:off x="15503605" y="3092834"/>
            <a:ext cx="4672857" cy="68166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추가적인 제안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7999FC2-7205-48B3-A43E-03CD01654C90}"/>
              </a:ext>
            </a:extLst>
          </p:cNvPr>
          <p:cNvSpPr txBox="1"/>
          <p:nvPr/>
        </p:nvSpPr>
        <p:spPr>
          <a:xfrm>
            <a:off x="2693093" y="9108412"/>
            <a:ext cx="7701750" cy="22531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 내 철강 제품의 결로 발생 예측 모형 개발</a:t>
            </a:r>
            <a:endParaRPr lang="ko-KR" altLang="en-US" sz="2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24, 48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 후 결로발생 예측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4619569-F3DE-4A06-BFF3-4887ECC855AA}"/>
              </a:ext>
            </a:extLst>
          </p:cNvPr>
          <p:cNvSpPr txBox="1"/>
          <p:nvPr/>
        </p:nvSpPr>
        <p:spPr>
          <a:xfrm>
            <a:off x="13655264" y="9108412"/>
            <a:ext cx="8369538" cy="34038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실질적 결로 예방 방법 제시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48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시간 이내 결로 발생 위험구간</a:t>
            </a:r>
            <a:b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알림 서비스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r>
              <a:rPr lang="en-US" altLang="ko-KR" sz="4200" dirty="0">
                <a:solidFill>
                  <a:srgbClr val="FF00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4200" dirty="0">
                <a:solidFill>
                  <a:srgbClr val="FF00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사용자 중심의 결로 정보 서비스 제공</a:t>
            </a:r>
            <a:endParaRPr lang="en-US" altLang="ko-KR" sz="4200" dirty="0">
              <a:solidFill>
                <a:srgbClr val="FF0000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8BB00CF-225E-45A4-A977-CA06804FD862}"/>
              </a:ext>
            </a:extLst>
          </p:cNvPr>
          <p:cNvGrpSpPr/>
          <p:nvPr/>
        </p:nvGrpSpPr>
        <p:grpSpPr>
          <a:xfrm>
            <a:off x="854765" y="401955"/>
            <a:ext cx="19421061" cy="1485901"/>
            <a:chOff x="854765" y="401955"/>
            <a:chExt cx="19421061" cy="1485901"/>
          </a:xfrm>
        </p:grpSpPr>
        <p:pic>
          <p:nvPicPr>
            <p:cNvPr id="17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42D54E72-A465-4246-BAB8-1C48D10FD6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854765" y="401955"/>
              <a:ext cx="19415760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014E88B-60DE-49FD-8778-EF81328A7873}"/>
                </a:ext>
              </a:extLst>
            </p:cNvPr>
            <p:cNvSpPr/>
            <p:nvPr/>
          </p:nvSpPr>
          <p:spPr>
            <a:xfrm>
              <a:off x="865788" y="401955"/>
              <a:ext cx="19410038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23" name="Picture 2" descr="High Spirit, Harmony, Humanity">
            <a:extLst>
              <a:ext uri="{FF2B5EF4-FFF2-40B4-BE49-F238E27FC236}">
                <a16:creationId xmlns:a16="http://schemas.microsoft.com/office/drawing/2014/main" id="{9ADC1C86-AE75-46E0-B28F-35ECCDFF32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9B8B010-9C44-4D7C-98A3-92B07755EB65}"/>
              </a:ext>
            </a:extLst>
          </p:cNvPr>
          <p:cNvSpPr txBox="1"/>
          <p:nvPr/>
        </p:nvSpPr>
        <p:spPr>
          <a:xfrm>
            <a:off x="1146112" y="567080"/>
            <a:ext cx="86455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문제 정의와 결과</a:t>
            </a:r>
          </a:p>
        </p:txBody>
      </p:sp>
      <p:sp>
        <p:nvSpPr>
          <p:cNvPr id="27" name="1.1 결로란?">
            <a:extLst>
              <a:ext uri="{FF2B5EF4-FFF2-40B4-BE49-F238E27FC236}">
                <a16:creationId xmlns:a16="http://schemas.microsoft.com/office/drawing/2014/main" id="{C157BAA4-69A2-4DB8-A7D8-7F794620CB56}"/>
              </a:ext>
            </a:extLst>
          </p:cNvPr>
          <p:cNvSpPr txBox="1"/>
          <p:nvPr/>
        </p:nvSpPr>
        <p:spPr>
          <a:xfrm>
            <a:off x="9517054" y="807229"/>
            <a:ext cx="6219651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1.</a:t>
            </a:r>
            <a:r>
              <a:rPr lang="en-US" dirty="0">
                <a:solidFill>
                  <a:schemeClr val="bg1"/>
                </a:solidFill>
              </a:rPr>
              <a:t>2 </a:t>
            </a:r>
            <a:r>
              <a:rPr lang="ko-KR" altLang="en-US" dirty="0">
                <a:solidFill>
                  <a:schemeClr val="bg1"/>
                </a:solidFill>
              </a:rPr>
              <a:t>문제 해결 목표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A4C2488-2F89-4C29-BBDE-820903CCF3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236" y="4371892"/>
            <a:ext cx="3752545" cy="375254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2BA2D47-6887-4EA5-95DE-7A658EC4F5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9470" y="4614476"/>
            <a:ext cx="3761126" cy="376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102305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6. Application"/>
          <p:cNvSpPr txBox="1"/>
          <p:nvPr/>
        </p:nvSpPr>
        <p:spPr>
          <a:xfrm>
            <a:off x="8990809" y="6130557"/>
            <a:ext cx="6402394" cy="145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9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altLang="ko-KR" dirty="0"/>
              <a:t>Appendix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0578846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4055096" y="3401616"/>
          <a:ext cx="16273808" cy="7680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84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8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84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684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80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구분</a:t>
                      </a:r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 err="1"/>
                        <a:t>최완식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600" dirty="0"/>
                        <a:t>박상욱</a:t>
                      </a:r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600" dirty="0" err="1"/>
                        <a:t>박태형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문제이해 및 </a:t>
                      </a:r>
                      <a:endParaRPr lang="en-US" altLang="ko-KR" sz="3600" dirty="0"/>
                    </a:p>
                    <a:p>
                      <a:pPr algn="ctr" latinLnBrk="1"/>
                      <a:r>
                        <a:rPr lang="ko-KR" altLang="en-US" sz="3600" dirty="0"/>
                        <a:t>자료조사</a:t>
                      </a:r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40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30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30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데이터 전처리</a:t>
                      </a:r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30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50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20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데이터 모델링</a:t>
                      </a:r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30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20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50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분석결과 정리 및</a:t>
                      </a:r>
                      <a:endParaRPr lang="en-US" altLang="ko-KR" sz="3600" dirty="0"/>
                    </a:p>
                    <a:p>
                      <a:pPr algn="ctr" latinLnBrk="1"/>
                      <a:r>
                        <a:rPr lang="ko-KR" altLang="en-US" sz="3600" dirty="0"/>
                        <a:t>보고서 작성</a:t>
                      </a:r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40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40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20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활용 방안 </a:t>
                      </a:r>
                      <a:endParaRPr lang="en-US" altLang="ko-KR" sz="3600" dirty="0"/>
                    </a:p>
                    <a:p>
                      <a:pPr algn="ctr" latinLnBrk="1"/>
                      <a:r>
                        <a:rPr lang="ko-KR" altLang="en-US" sz="3600" dirty="0"/>
                        <a:t>아이디어 제시</a:t>
                      </a:r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50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20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30</a:t>
                      </a:r>
                      <a:endParaRPr lang="ko-KR" altLang="en-US" sz="3600" dirty="0"/>
                    </a:p>
                  </a:txBody>
                  <a:tcPr marL="182880" marR="182880" marT="91440" marB="9144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831124" y="11857357"/>
            <a:ext cx="12721752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※ </a:t>
            </a:r>
            <a:r>
              <a:rPr lang="ko-KR" altLang="en-US" dirty="0"/>
              <a:t>과정별 팀원의 참여도 합이 </a:t>
            </a:r>
            <a:r>
              <a:rPr lang="en-US" altLang="ko-KR" dirty="0"/>
              <a:t>100</a:t>
            </a:r>
            <a:r>
              <a:rPr lang="ko-KR" altLang="en-US" dirty="0"/>
              <a:t>이 되도록 작성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3157D31-56FC-4FED-8D2E-958960C4F1F6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4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7D45DA33-D0F6-4683-BE92-A52DEDDBECC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EBD3CFF-0624-44ED-ACE3-8E91601C8C58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6" name="EDA">
            <a:extLst>
              <a:ext uri="{FF2B5EF4-FFF2-40B4-BE49-F238E27FC236}">
                <a16:creationId xmlns:a16="http://schemas.microsoft.com/office/drawing/2014/main" id="{0722E79E-14A0-4FA7-8BDE-AD52FCBF3DC3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7" name="3.1 Plant &amp; Loc에 따른 Feature">
            <a:extLst>
              <a:ext uri="{FF2B5EF4-FFF2-40B4-BE49-F238E27FC236}">
                <a16:creationId xmlns:a16="http://schemas.microsoft.com/office/drawing/2014/main" id="{CB11E5CD-FC73-42AE-A0B7-F3F568BE748F}"/>
              </a:ext>
            </a:extLst>
          </p:cNvPr>
          <p:cNvSpPr txBox="1"/>
          <p:nvPr/>
        </p:nvSpPr>
        <p:spPr>
          <a:xfrm>
            <a:off x="7006789" y="831483"/>
            <a:ext cx="1210427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sz="4800" dirty="0">
                <a:solidFill>
                  <a:schemeClr val="bg1"/>
                </a:solidFill>
              </a:rPr>
              <a:t>콘테스트 공모 문제해결 과정별 팀원 참여도</a:t>
            </a:r>
          </a:p>
        </p:txBody>
      </p:sp>
      <p:pic>
        <p:nvPicPr>
          <p:cNvPr id="18" name="Picture 2" descr="High Spirit, Harmony, Humanity">
            <a:extLst>
              <a:ext uri="{FF2B5EF4-FFF2-40B4-BE49-F238E27FC236}">
                <a16:creationId xmlns:a16="http://schemas.microsoft.com/office/drawing/2014/main" id="{830BDA8C-D93E-46F4-94F5-D680B20372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175331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C208554-B398-4AAC-A6E8-F8508BDC9458}"/>
              </a:ext>
            </a:extLst>
          </p:cNvPr>
          <p:cNvGrpSpPr/>
          <p:nvPr/>
        </p:nvGrpSpPr>
        <p:grpSpPr>
          <a:xfrm>
            <a:off x="1966019" y="3377228"/>
            <a:ext cx="20451962" cy="6572040"/>
            <a:chOff x="1146112" y="2711107"/>
            <a:chExt cx="23293867" cy="689009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54D3432-5161-4665-BD86-A3D7D496B6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6112" y="2711107"/>
              <a:ext cx="13640094" cy="68900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94CCBDF5-93F2-4B97-981B-506F666ED0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86206" y="2711107"/>
              <a:ext cx="9653773" cy="68900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648B97E-1D56-4FC7-9B8A-5AA921ED5796}"/>
              </a:ext>
            </a:extLst>
          </p:cNvPr>
          <p:cNvSpPr/>
          <p:nvPr/>
        </p:nvSpPr>
        <p:spPr>
          <a:xfrm>
            <a:off x="1353312" y="10285857"/>
            <a:ext cx="21677376" cy="3052624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6E209B-5CD8-4149-A72C-66EAA5FEE295}"/>
              </a:ext>
            </a:extLst>
          </p:cNvPr>
          <p:cNvSpPr txBox="1"/>
          <p:nvPr/>
        </p:nvSpPr>
        <p:spPr>
          <a:xfrm>
            <a:off x="1716624" y="10350231"/>
            <a:ext cx="20950753" cy="29238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시각화 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 내부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있어서 큰 차이는 없지만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b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외부 습도에 있어서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2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공장이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공장보다 높은 습도를 갖음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이는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 간의 지리적 위치 차이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때문으로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모든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대해 유의미한 차이를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BF39117-FB50-4BC3-B331-3D4170FAFAED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4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705FF044-B20C-444A-941C-1012C8BF8A5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2FBFB56-3CEB-4526-B8ED-703645323040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6" name="EDA">
            <a:extLst>
              <a:ext uri="{FF2B5EF4-FFF2-40B4-BE49-F238E27FC236}">
                <a16:creationId xmlns:a16="http://schemas.microsoft.com/office/drawing/2014/main" id="{2DCEF8A6-8167-4231-BBC8-369B17CD3F85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7" name="3.1 Plant &amp; Loc에 따른 Feature">
            <a:extLst>
              <a:ext uri="{FF2B5EF4-FFF2-40B4-BE49-F238E27FC236}">
                <a16:creationId xmlns:a16="http://schemas.microsoft.com/office/drawing/2014/main" id="{7585314B-55A6-4B0D-831C-62E411484518}"/>
              </a:ext>
            </a:extLst>
          </p:cNvPr>
          <p:cNvSpPr txBox="1"/>
          <p:nvPr/>
        </p:nvSpPr>
        <p:spPr>
          <a:xfrm>
            <a:off x="7006789" y="777622"/>
            <a:ext cx="879407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Plant &amp; </a:t>
            </a:r>
            <a:r>
              <a:rPr dirty="0" err="1">
                <a:solidFill>
                  <a:schemeClr val="bg1"/>
                </a:solidFill>
              </a:rPr>
              <a:t>Loc에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8" name="Picture 2" descr="High Spirit, Harmony, Humanity">
            <a:extLst>
              <a:ext uri="{FF2B5EF4-FFF2-40B4-BE49-F238E27FC236}">
                <a16:creationId xmlns:a16="http://schemas.microsoft.com/office/drawing/2014/main" id="{3AAC2327-37F0-434B-BD14-BEDC9729DF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82D7773-C479-40CC-8505-5E302E90EBFF}"/>
              </a:ext>
            </a:extLst>
          </p:cNvPr>
          <p:cNvSpPr txBox="1"/>
          <p:nvPr/>
        </p:nvSpPr>
        <p:spPr>
          <a:xfrm>
            <a:off x="1353312" y="2669415"/>
            <a:ext cx="534725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시각화</a:t>
            </a:r>
          </a:p>
        </p:txBody>
      </p:sp>
    </p:spTree>
    <p:extLst>
      <p:ext uri="{BB962C8B-B14F-4D97-AF65-F5344CB8AC3E}">
        <p14:creationId xmlns:p14="http://schemas.microsoft.com/office/powerpoint/2010/main" val="2158305296"/>
      </p:ext>
    </p:extLst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20BA771-9DE5-4F0D-822D-973FF15636C9}"/>
              </a:ext>
            </a:extLst>
          </p:cNvPr>
          <p:cNvSpPr txBox="1"/>
          <p:nvPr/>
        </p:nvSpPr>
        <p:spPr>
          <a:xfrm>
            <a:off x="1353312" y="2669415"/>
            <a:ext cx="534725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시각화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648B97E-1D56-4FC7-9B8A-5AA921ED5796}"/>
              </a:ext>
            </a:extLst>
          </p:cNvPr>
          <p:cNvSpPr/>
          <p:nvPr/>
        </p:nvSpPr>
        <p:spPr>
          <a:xfrm>
            <a:off x="1353312" y="10279572"/>
            <a:ext cx="21677376" cy="30526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6E209B-5CD8-4149-A72C-66EAA5FEE295}"/>
              </a:ext>
            </a:extLst>
          </p:cNvPr>
          <p:cNvSpPr txBox="1"/>
          <p:nvPr/>
        </p:nvSpPr>
        <p:spPr>
          <a:xfrm>
            <a:off x="2079935" y="10805610"/>
            <a:ext cx="20224130" cy="2000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별로 각 공장 내부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차이를 시각화해본 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큰 차이를 보이지는 않는다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모든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대해 유의미한 차이를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41CC2D6-BCC3-4DA6-8A3D-A787C0FBE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2447" y="3444023"/>
            <a:ext cx="13011425" cy="6572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CD4282C9-12E9-4258-B757-AEEEF7FE83CE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8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09A88140-2AC7-4A45-AD8D-79FB7D7DA6F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B941B0E3-E1BA-4846-B77C-82A55336CFD1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30" name="EDA">
            <a:extLst>
              <a:ext uri="{FF2B5EF4-FFF2-40B4-BE49-F238E27FC236}">
                <a16:creationId xmlns:a16="http://schemas.microsoft.com/office/drawing/2014/main" id="{A3EE2B23-5A1F-4B9B-B2E5-0425A3D44E9C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" name="3.1 Plant &amp; Loc에 따른 Feature">
            <a:extLst>
              <a:ext uri="{FF2B5EF4-FFF2-40B4-BE49-F238E27FC236}">
                <a16:creationId xmlns:a16="http://schemas.microsoft.com/office/drawing/2014/main" id="{17A15DF5-EC66-4D21-8B8E-2F532DC98D50}"/>
              </a:ext>
            </a:extLst>
          </p:cNvPr>
          <p:cNvSpPr txBox="1"/>
          <p:nvPr/>
        </p:nvSpPr>
        <p:spPr>
          <a:xfrm>
            <a:off x="7006789" y="777622"/>
            <a:ext cx="879407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Plant &amp; </a:t>
            </a:r>
            <a:r>
              <a:rPr dirty="0" err="1">
                <a:solidFill>
                  <a:schemeClr val="bg1"/>
                </a:solidFill>
              </a:rPr>
              <a:t>Loc에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2" name="Picture 2" descr="High Spirit, Harmony, Humanity">
            <a:extLst>
              <a:ext uri="{FF2B5EF4-FFF2-40B4-BE49-F238E27FC236}">
                <a16:creationId xmlns:a16="http://schemas.microsoft.com/office/drawing/2014/main" id="{FEFB7427-93CE-4C96-BC0B-25DAC463D6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7527397"/>
      </p:ext>
    </p:extLst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0648B97E-1D56-4FC7-9B8A-5AA921ED5796}"/>
              </a:ext>
            </a:extLst>
          </p:cNvPr>
          <p:cNvSpPr/>
          <p:nvPr/>
        </p:nvSpPr>
        <p:spPr>
          <a:xfrm>
            <a:off x="15438063" y="3285640"/>
            <a:ext cx="8356215" cy="9711271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6E209B-5CD8-4149-A72C-66EAA5FEE295}"/>
              </a:ext>
            </a:extLst>
          </p:cNvPr>
          <p:cNvSpPr txBox="1"/>
          <p:nvPr/>
        </p:nvSpPr>
        <p:spPr>
          <a:xfrm>
            <a:off x="15734789" y="4124791"/>
            <a:ext cx="7762763" cy="803296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공장에 따라 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별로 각 내부 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차이를 시각화해본 결과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공장별로 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들이 갖는 특성이</a:t>
            </a:r>
            <a:endParaRPr lang="en-US" altLang="ko-KR" sz="32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2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조금</a:t>
            </a:r>
            <a:r>
              <a:rPr lang="en-US" altLang="ko-KR" sz="32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 </a:t>
            </a:r>
            <a:r>
              <a:rPr lang="ko-KR" altLang="en-US" sz="32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다르다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는 것을 볼 수 있음</a:t>
            </a:r>
            <a:endParaRPr lang="en-US" altLang="ko-KR" sz="32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2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공장은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1,2,3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으로 갈수록 온도와 코일온도는 </a:t>
            </a:r>
            <a:r>
              <a:rPr lang="ko-KR" altLang="en-US" sz="3600" u="sng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증가하는 추세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습도는 </a:t>
            </a:r>
            <a:r>
              <a:rPr lang="ko-KR" altLang="en-US" sz="3600" u="sng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감소하는 추세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보임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8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2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공장은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공장과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반대의 추세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보임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이는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설치된 공간에 따른 차이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로 보임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2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각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대해 유의미한 차이를 보이며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 err="1">
                <a:latin typeface="넥슨Lv2고딕" panose="00000500000000000000" pitchFamily="2" charset="-127"/>
                <a:ea typeface="넥슨Lv2고딕" panose="00000500000000000000" pitchFamily="2" charset="-127"/>
              </a:rPr>
              <a:t>공장별</a:t>
            </a:r>
            <a:r>
              <a:rPr lang="ko-KR" altLang="en-US" sz="36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 각 지표에 대해 </a:t>
            </a:r>
            <a:r>
              <a:rPr lang="en-US" altLang="ko-KR" sz="36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loc</a:t>
            </a:r>
            <a:r>
              <a:rPr lang="ko-KR" altLang="en-US" sz="36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마다 유의미한 차이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가짐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693D418-50EE-4AD2-8959-E564B0D1C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112" y="4714981"/>
            <a:ext cx="13767661" cy="6852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58FF603-D00A-4F22-BF1E-C0D8E637FF06}"/>
              </a:ext>
            </a:extLst>
          </p:cNvPr>
          <p:cNvSpPr txBox="1"/>
          <p:nvPr/>
        </p:nvSpPr>
        <p:spPr>
          <a:xfrm>
            <a:off x="1353312" y="2669415"/>
            <a:ext cx="534725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&amp;Loc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시각화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E727B94-C82F-4D39-85A8-D177C0A977C7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4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3A63EC9C-2925-43B0-A4E1-65C5ACADFB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65F129D-E22A-405D-B0F4-929244DDD9BF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6" name="EDA">
            <a:extLst>
              <a:ext uri="{FF2B5EF4-FFF2-40B4-BE49-F238E27FC236}">
                <a16:creationId xmlns:a16="http://schemas.microsoft.com/office/drawing/2014/main" id="{151519EB-29B3-4B7E-821A-F4D627A37302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7" name="3.1 Plant &amp; Loc에 따른 Feature">
            <a:extLst>
              <a:ext uri="{FF2B5EF4-FFF2-40B4-BE49-F238E27FC236}">
                <a16:creationId xmlns:a16="http://schemas.microsoft.com/office/drawing/2014/main" id="{E6D9542E-3BF1-443D-AAED-18C067756D29}"/>
              </a:ext>
            </a:extLst>
          </p:cNvPr>
          <p:cNvSpPr txBox="1"/>
          <p:nvPr/>
        </p:nvSpPr>
        <p:spPr>
          <a:xfrm>
            <a:off x="7006789" y="777622"/>
            <a:ext cx="879407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Plant &amp; </a:t>
            </a:r>
            <a:r>
              <a:rPr dirty="0" err="1">
                <a:solidFill>
                  <a:schemeClr val="bg1"/>
                </a:solidFill>
              </a:rPr>
              <a:t>Loc에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8" name="Picture 2" descr="High Spirit, Harmony, Humanity">
            <a:extLst>
              <a:ext uri="{FF2B5EF4-FFF2-40B4-BE49-F238E27FC236}">
                <a16:creationId xmlns:a16="http://schemas.microsoft.com/office/drawing/2014/main" id="{90C30B80-B935-48E8-A320-11C1391C12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002378"/>
      </p:ext>
    </p:extLst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DA8E5A1C-F501-452A-B8A3-F68D8357284B}"/>
              </a:ext>
            </a:extLst>
          </p:cNvPr>
          <p:cNvGrpSpPr/>
          <p:nvPr/>
        </p:nvGrpSpPr>
        <p:grpSpPr>
          <a:xfrm>
            <a:off x="1973783" y="3697157"/>
            <a:ext cx="20230892" cy="6572040"/>
            <a:chOff x="3205578" y="2750862"/>
            <a:chExt cx="17325975" cy="5153025"/>
          </a:xfrm>
        </p:grpSpPr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1502B474-A5E3-4D45-9EBF-AA008B6E2D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5578" y="2750862"/>
              <a:ext cx="10220325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4" name="Picture 4">
              <a:extLst>
                <a:ext uri="{FF2B5EF4-FFF2-40B4-BE49-F238E27FC236}">
                  <a16:creationId xmlns:a16="http://schemas.microsoft.com/office/drawing/2014/main" id="{4E3F6A1A-99B9-40F5-B8ED-7F0B66DF17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425903" y="2750862"/>
              <a:ext cx="7105650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1125293-081F-4826-8F2C-BE2030F1FA67}"/>
              </a:ext>
            </a:extLst>
          </p:cNvPr>
          <p:cNvSpPr txBox="1"/>
          <p:nvPr/>
        </p:nvSpPr>
        <p:spPr>
          <a:xfrm>
            <a:off x="1353312" y="2669415"/>
            <a:ext cx="534725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일교차 시각화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F90B794-C505-4321-BA02-24972EDF0ED8}"/>
              </a:ext>
            </a:extLst>
          </p:cNvPr>
          <p:cNvSpPr/>
          <p:nvPr/>
        </p:nvSpPr>
        <p:spPr>
          <a:xfrm>
            <a:off x="1353312" y="10279572"/>
            <a:ext cx="21677376" cy="30526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0FB6A1-D851-4D0B-AACF-DC8DE8185B1F}"/>
              </a:ext>
            </a:extLst>
          </p:cNvPr>
          <p:cNvSpPr txBox="1"/>
          <p:nvPr/>
        </p:nvSpPr>
        <p:spPr>
          <a:xfrm>
            <a:off x="2079935" y="10420889"/>
            <a:ext cx="20224130" cy="2769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공장별로 각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일교차를 시각화해본 결과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 내부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에서는 큰 차이가 없지만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외부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에서는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2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공장이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공장보다 온도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습도 모두 큰 일교차를 보이는 것을 볼 수 있다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2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공장이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공장보다 내륙에 있다는 점이 영향을 줬을 것으로 추측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내부 습도를 제외한 모든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들에 대해서 유의미한 차이를 보임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8CDEFE8-1DF2-487C-A280-818F00C3CB99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1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DDA65615-9752-4B93-B34E-0D5CDC8F4B9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F84E39F-3040-46A0-A374-92403E7A08E4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3" name="EDA">
            <a:extLst>
              <a:ext uri="{FF2B5EF4-FFF2-40B4-BE49-F238E27FC236}">
                <a16:creationId xmlns:a16="http://schemas.microsoft.com/office/drawing/2014/main" id="{5B16FAE6-BBE5-4CFF-9477-469CB5C40171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" name="3.1 Plant &amp; Loc에 따른 Feature">
            <a:extLst>
              <a:ext uri="{FF2B5EF4-FFF2-40B4-BE49-F238E27FC236}">
                <a16:creationId xmlns:a16="http://schemas.microsoft.com/office/drawing/2014/main" id="{7A684814-137D-4F0B-95E7-EEC4AA94861F}"/>
              </a:ext>
            </a:extLst>
          </p:cNvPr>
          <p:cNvSpPr txBox="1"/>
          <p:nvPr/>
        </p:nvSpPr>
        <p:spPr>
          <a:xfrm>
            <a:off x="7006789" y="777622"/>
            <a:ext cx="879407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Plant &amp; </a:t>
            </a:r>
            <a:r>
              <a:rPr dirty="0" err="1">
                <a:solidFill>
                  <a:schemeClr val="bg1"/>
                </a:solidFill>
              </a:rPr>
              <a:t>Loc에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5" name="Picture 2" descr="High Spirit, Harmony, Humanity">
            <a:extLst>
              <a:ext uri="{FF2B5EF4-FFF2-40B4-BE49-F238E27FC236}">
                <a16:creationId xmlns:a16="http://schemas.microsoft.com/office/drawing/2014/main" id="{B5668943-A0E7-4EA3-8C96-9B89119C33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627111"/>
      </p:ext>
    </p:extLst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20BA771-9DE5-4F0D-822D-973FF15636C9}"/>
              </a:ext>
            </a:extLst>
          </p:cNvPr>
          <p:cNvSpPr txBox="1"/>
          <p:nvPr/>
        </p:nvSpPr>
        <p:spPr>
          <a:xfrm>
            <a:off x="1353312" y="2669415"/>
            <a:ext cx="534725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일교차 시각화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648B97E-1D56-4FC7-9B8A-5AA921ED5796}"/>
              </a:ext>
            </a:extLst>
          </p:cNvPr>
          <p:cNvSpPr/>
          <p:nvPr/>
        </p:nvSpPr>
        <p:spPr>
          <a:xfrm>
            <a:off x="1353312" y="10279572"/>
            <a:ext cx="21677376" cy="30526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6E209B-5CD8-4149-A72C-66EAA5FEE295}"/>
              </a:ext>
            </a:extLst>
          </p:cNvPr>
          <p:cNvSpPr txBox="1"/>
          <p:nvPr/>
        </p:nvSpPr>
        <p:spPr>
          <a:xfrm>
            <a:off x="2079935" y="10805610"/>
            <a:ext cx="20224130" cy="2000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별로 각 공장 내부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일교차를 시각화해본 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미미한 차이를 갖는다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모든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대해 유의미한 차이를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DA14CD2-99E1-4000-88C7-8C9067A2D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6085" y="3576074"/>
            <a:ext cx="13035720" cy="6572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AC26493D-A5B5-4F8A-81A0-E1A643DE93EB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5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76DD4155-6249-4764-B1E2-EF830AD6F23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E0E2A65-1697-458B-9BAB-CF75DBC84EC3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4" name="EDA">
            <a:extLst>
              <a:ext uri="{FF2B5EF4-FFF2-40B4-BE49-F238E27FC236}">
                <a16:creationId xmlns:a16="http://schemas.microsoft.com/office/drawing/2014/main" id="{C911951E-1931-43B6-BB7F-BC75EDCD5CB5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" name="3.1 Plant &amp; Loc에 따른 Feature">
            <a:extLst>
              <a:ext uri="{FF2B5EF4-FFF2-40B4-BE49-F238E27FC236}">
                <a16:creationId xmlns:a16="http://schemas.microsoft.com/office/drawing/2014/main" id="{B4585461-6B73-4109-88EE-64C7E71F5D70}"/>
              </a:ext>
            </a:extLst>
          </p:cNvPr>
          <p:cNvSpPr txBox="1"/>
          <p:nvPr/>
        </p:nvSpPr>
        <p:spPr>
          <a:xfrm>
            <a:off x="7006789" y="777622"/>
            <a:ext cx="879407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Plant &amp; </a:t>
            </a:r>
            <a:r>
              <a:rPr dirty="0" err="1">
                <a:solidFill>
                  <a:schemeClr val="bg1"/>
                </a:solidFill>
              </a:rPr>
              <a:t>Loc에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6" name="Picture 2" descr="High Spirit, Harmony, Humanity">
            <a:extLst>
              <a:ext uri="{FF2B5EF4-FFF2-40B4-BE49-F238E27FC236}">
                <a16:creationId xmlns:a16="http://schemas.microsoft.com/office/drawing/2014/main" id="{87E6B1D9-4E33-408B-A676-DACEB05DF8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7087980"/>
      </p:ext>
    </p:extLst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20BA771-9DE5-4F0D-822D-973FF15636C9}"/>
              </a:ext>
            </a:extLst>
          </p:cNvPr>
          <p:cNvSpPr txBox="1"/>
          <p:nvPr/>
        </p:nvSpPr>
        <p:spPr>
          <a:xfrm>
            <a:off x="1353312" y="2669415"/>
            <a:ext cx="7452758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&amp;Loc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일교차 시각화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648B97E-1D56-4FC7-9B8A-5AA921ED5796}"/>
              </a:ext>
            </a:extLst>
          </p:cNvPr>
          <p:cNvSpPr/>
          <p:nvPr/>
        </p:nvSpPr>
        <p:spPr>
          <a:xfrm>
            <a:off x="15438063" y="3285640"/>
            <a:ext cx="8356215" cy="9711271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6E209B-5CD8-4149-A72C-66EAA5FEE295}"/>
              </a:ext>
            </a:extLst>
          </p:cNvPr>
          <p:cNvSpPr txBox="1"/>
          <p:nvPr/>
        </p:nvSpPr>
        <p:spPr>
          <a:xfrm>
            <a:off x="15734788" y="3616959"/>
            <a:ext cx="7762763" cy="90486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공장에 따라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별로 각 내부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일교차를 시각화해본 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온도와 코일 온도에 있어서 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2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공장이 대체적으로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공장보다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높다는 것을 볼 수 있다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이는 앞서 본 것처럼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2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공장의 외부 온도 일교차가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공장보다 상대적으로 높았다는 것과 연관성 추측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앞선 결과처럼 공장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대한 내부 습도를 제외하고 모두 유의미한 차이를 보이며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4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상호작용효과도 유의미한 차이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가짐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F1BD1BE-8585-46CE-B646-C087EBFA4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112" y="4378946"/>
            <a:ext cx="13788490" cy="6852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42B5D358-0234-4535-88E3-148A1FF7DE9A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4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447AE90C-E53E-49F6-B745-D24111BBBB6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5AB80F1-0EAC-4C0D-939C-6702B555B7BB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6" name="EDA">
            <a:extLst>
              <a:ext uri="{FF2B5EF4-FFF2-40B4-BE49-F238E27FC236}">
                <a16:creationId xmlns:a16="http://schemas.microsoft.com/office/drawing/2014/main" id="{3C1D052F-8313-4313-99A0-375B37A774BD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7" name="3.1 Plant &amp; Loc에 따른 Feature">
            <a:extLst>
              <a:ext uri="{FF2B5EF4-FFF2-40B4-BE49-F238E27FC236}">
                <a16:creationId xmlns:a16="http://schemas.microsoft.com/office/drawing/2014/main" id="{571654A0-EDAA-40A7-ACA3-4BFC7636AA89}"/>
              </a:ext>
            </a:extLst>
          </p:cNvPr>
          <p:cNvSpPr txBox="1"/>
          <p:nvPr/>
        </p:nvSpPr>
        <p:spPr>
          <a:xfrm>
            <a:off x="7006789" y="777622"/>
            <a:ext cx="879407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Plant &amp; </a:t>
            </a:r>
            <a:r>
              <a:rPr dirty="0" err="1">
                <a:solidFill>
                  <a:schemeClr val="bg1"/>
                </a:solidFill>
              </a:rPr>
              <a:t>Loc에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8" name="Picture 2" descr="High Spirit, Harmony, Humanity">
            <a:extLst>
              <a:ext uri="{FF2B5EF4-FFF2-40B4-BE49-F238E27FC236}">
                <a16:creationId xmlns:a16="http://schemas.microsoft.com/office/drawing/2014/main" id="{C7ED4CC7-68C8-4AC4-BD9D-88883C48BA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9323245"/>
      </p:ext>
    </p:extLst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0" name="Picture 8">
            <a:extLst>
              <a:ext uri="{FF2B5EF4-FFF2-40B4-BE49-F238E27FC236}">
                <a16:creationId xmlns:a16="http://schemas.microsoft.com/office/drawing/2014/main" id="{87417E5D-A8B0-4126-A025-8AA8C2F0C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313" y="3279455"/>
            <a:ext cx="13333012" cy="9717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B064A2D4-9007-4955-8DAF-2FDBBC4AB0E0}"/>
              </a:ext>
            </a:extLst>
          </p:cNvPr>
          <p:cNvSpPr/>
          <p:nvPr/>
        </p:nvSpPr>
        <p:spPr>
          <a:xfrm>
            <a:off x="15438063" y="3285640"/>
            <a:ext cx="8356215" cy="9711271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DD9446-3AFE-4930-9921-DE6677D72FD5}"/>
              </a:ext>
            </a:extLst>
          </p:cNvPr>
          <p:cNvSpPr txBox="1"/>
          <p:nvPr/>
        </p:nvSpPr>
        <p:spPr>
          <a:xfrm>
            <a:off x="15734789" y="5178926"/>
            <a:ext cx="7762763" cy="59246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공장에 따라 월별 시각화를 해본 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두 공장 모두 시간적 흐름이 나타나는 것을 볼 수 있음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또한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2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공장이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내부 온도와 내부 코일온도에 대해서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9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월부터 겨울철인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2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월까지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1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공장보다 높음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이는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공장의 지리적 차이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때문으로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8731813-C2C2-41FE-8309-D0CB49137039}"/>
              </a:ext>
            </a:extLst>
          </p:cNvPr>
          <p:cNvSpPr/>
          <p:nvPr/>
        </p:nvSpPr>
        <p:spPr>
          <a:xfrm>
            <a:off x="9306893" y="9730656"/>
            <a:ext cx="5379432" cy="3321119"/>
          </a:xfrm>
          <a:prstGeom prst="rect">
            <a:avLst/>
          </a:prstGeom>
          <a:noFill/>
          <a:ln w="76200" cap="flat">
            <a:solidFill>
              <a:srgbClr val="FF33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AF98ADD-BE55-4AFE-B10C-228D86F45242}"/>
              </a:ext>
            </a:extLst>
          </p:cNvPr>
          <p:cNvSpPr/>
          <p:nvPr/>
        </p:nvSpPr>
        <p:spPr>
          <a:xfrm>
            <a:off x="9306893" y="3206303"/>
            <a:ext cx="5379432" cy="3321119"/>
          </a:xfrm>
          <a:prstGeom prst="rect">
            <a:avLst/>
          </a:prstGeom>
          <a:noFill/>
          <a:ln w="76200" cap="flat">
            <a:solidFill>
              <a:srgbClr val="FF33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F29975-4F1B-4C6D-BCE5-00A062E759DC}"/>
              </a:ext>
            </a:extLst>
          </p:cNvPr>
          <p:cNvSpPr txBox="1"/>
          <p:nvPr/>
        </p:nvSpPr>
        <p:spPr>
          <a:xfrm>
            <a:off x="1353312" y="2669415"/>
            <a:ext cx="7452758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월별 시각화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9B8338D-8CAC-43AF-9DC7-3F3B98E2B637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2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F488C5B9-9D99-4133-A4C4-017CB403AB8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028E65B-A407-4762-974C-853CFB8DC56C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4" name="EDA">
            <a:extLst>
              <a:ext uri="{FF2B5EF4-FFF2-40B4-BE49-F238E27FC236}">
                <a16:creationId xmlns:a16="http://schemas.microsoft.com/office/drawing/2014/main" id="{A6F27B0E-8526-4774-A99F-44BDB659AC1F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" name="3.1 Plant &amp; Loc에 따른 Feature">
            <a:extLst>
              <a:ext uri="{FF2B5EF4-FFF2-40B4-BE49-F238E27FC236}">
                <a16:creationId xmlns:a16="http://schemas.microsoft.com/office/drawing/2014/main" id="{F3C55886-C9FF-4D94-919D-A245267F754B}"/>
              </a:ext>
            </a:extLst>
          </p:cNvPr>
          <p:cNvSpPr txBox="1"/>
          <p:nvPr/>
        </p:nvSpPr>
        <p:spPr>
          <a:xfrm>
            <a:off x="7006789" y="777622"/>
            <a:ext cx="8794074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Plant &amp; </a:t>
            </a:r>
            <a:r>
              <a:rPr dirty="0" err="1">
                <a:solidFill>
                  <a:schemeClr val="bg1"/>
                </a:solidFill>
              </a:rPr>
              <a:t>Loc에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6" name="Picture 2" descr="High Spirit, Harmony, Humanity">
            <a:extLst>
              <a:ext uri="{FF2B5EF4-FFF2-40B4-BE49-F238E27FC236}">
                <a16:creationId xmlns:a16="http://schemas.microsoft.com/office/drawing/2014/main" id="{9C3422BB-864D-42CC-A526-82C689DA08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997561"/>
      </p:ext>
    </p:extLst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0A7EF162-99E4-445D-985E-E8495F5D6C33}"/>
              </a:ext>
            </a:extLst>
          </p:cNvPr>
          <p:cNvSpPr txBox="1"/>
          <p:nvPr/>
        </p:nvSpPr>
        <p:spPr>
          <a:xfrm>
            <a:off x="2079935" y="10488063"/>
            <a:ext cx="20224130" cy="26776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여부에 따라 각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차이를 시각화해본 결과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확실히 모든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대해서 결로 여부에 따라 큰 차이를 보이는 것을 볼 수 있음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특히</a:t>
            </a:r>
            <a:r>
              <a:rPr lang="en-US" altLang="ko-KR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습도는 평상시보다 결로가 발생했을 때 확연히 높아짐</a:t>
            </a:r>
            <a:endParaRPr lang="en-US" altLang="ko-KR" sz="36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모든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대해 유의미한 차이를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9C2994D-E1B5-476A-A514-01C8C1C4C747}"/>
              </a:ext>
            </a:extLst>
          </p:cNvPr>
          <p:cNvGrpSpPr/>
          <p:nvPr/>
        </p:nvGrpSpPr>
        <p:grpSpPr>
          <a:xfrm>
            <a:off x="1353312" y="3423137"/>
            <a:ext cx="21677375" cy="6480222"/>
            <a:chOff x="3182226" y="4749176"/>
            <a:chExt cx="17421225" cy="5163400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4D8D261C-3A1C-4C8A-98F9-01AF9BE4C7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82226" y="4749176"/>
              <a:ext cx="10201275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>
              <a:extLst>
                <a:ext uri="{FF2B5EF4-FFF2-40B4-BE49-F238E27FC236}">
                  <a16:creationId xmlns:a16="http://schemas.microsoft.com/office/drawing/2014/main" id="{6CB8F2B6-D220-45CA-849C-68CF8405D5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383501" y="4759551"/>
              <a:ext cx="7219950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1981A01-1DC3-45CC-987F-7798E5B48FF1}"/>
              </a:ext>
            </a:extLst>
          </p:cNvPr>
          <p:cNvSpPr/>
          <p:nvPr/>
        </p:nvSpPr>
        <p:spPr>
          <a:xfrm>
            <a:off x="1353312" y="10285857"/>
            <a:ext cx="21677376" cy="3052624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CBE46A7-9900-490A-BBCE-A46F93E343A8}"/>
              </a:ext>
            </a:extLst>
          </p:cNvPr>
          <p:cNvSpPr/>
          <p:nvPr/>
        </p:nvSpPr>
        <p:spPr>
          <a:xfrm>
            <a:off x="5690945" y="3266772"/>
            <a:ext cx="4166287" cy="6721410"/>
          </a:xfrm>
          <a:prstGeom prst="rect">
            <a:avLst/>
          </a:prstGeom>
          <a:noFill/>
          <a:ln w="76200" cap="flat">
            <a:solidFill>
              <a:srgbClr val="FF33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6298FBA-63E2-427A-BAAC-4AB38C7CABBE}"/>
              </a:ext>
            </a:extLst>
          </p:cNvPr>
          <p:cNvSpPr/>
          <p:nvPr/>
        </p:nvSpPr>
        <p:spPr>
          <a:xfrm>
            <a:off x="18557053" y="3266772"/>
            <a:ext cx="4609637" cy="6721410"/>
          </a:xfrm>
          <a:prstGeom prst="rect">
            <a:avLst/>
          </a:prstGeom>
          <a:noFill/>
          <a:ln w="76200" cap="flat">
            <a:solidFill>
              <a:srgbClr val="FF33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C1F09-83D7-4D39-8C6E-8F0F3127091F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4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87D0248B-18A1-4B3A-B924-EE86A274B6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56504CE4-0503-4F04-85A0-12F7874FE3D6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30" name="EDA">
            <a:extLst>
              <a:ext uri="{FF2B5EF4-FFF2-40B4-BE49-F238E27FC236}">
                <a16:creationId xmlns:a16="http://schemas.microsoft.com/office/drawing/2014/main" id="{52B99624-18BA-4DAC-B78B-5B73CE2C49AB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" name="3.1 Plant &amp; Loc에 따른 Feature">
            <a:extLst>
              <a:ext uri="{FF2B5EF4-FFF2-40B4-BE49-F238E27FC236}">
                <a16:creationId xmlns:a16="http://schemas.microsoft.com/office/drawing/2014/main" id="{646D4798-CB2B-449B-BF6E-110A30D853B5}"/>
              </a:ext>
            </a:extLst>
          </p:cNvPr>
          <p:cNvSpPr txBox="1"/>
          <p:nvPr/>
        </p:nvSpPr>
        <p:spPr>
          <a:xfrm>
            <a:off x="7006789" y="777622"/>
            <a:ext cx="722473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결로 여부</a:t>
            </a:r>
            <a:r>
              <a:rPr dirty="0">
                <a:solidFill>
                  <a:schemeClr val="bg1"/>
                </a:solidFill>
              </a:rPr>
              <a:t>에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2" name="Picture 2" descr="High Spirit, Harmony, Humanity">
            <a:extLst>
              <a:ext uri="{FF2B5EF4-FFF2-40B4-BE49-F238E27FC236}">
                <a16:creationId xmlns:a16="http://schemas.microsoft.com/office/drawing/2014/main" id="{7E8922FA-11EC-4632-9B22-A072C76DF9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45E5586-46FD-4A44-885E-A743ED9629ED}"/>
              </a:ext>
            </a:extLst>
          </p:cNvPr>
          <p:cNvSpPr txBox="1"/>
          <p:nvPr/>
        </p:nvSpPr>
        <p:spPr>
          <a:xfrm>
            <a:off x="1353312" y="2263523"/>
            <a:ext cx="7452758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시각화</a:t>
            </a:r>
          </a:p>
        </p:txBody>
      </p:sp>
    </p:spTree>
    <p:extLst>
      <p:ext uri="{BB962C8B-B14F-4D97-AF65-F5344CB8AC3E}">
        <p14:creationId xmlns:p14="http://schemas.microsoft.com/office/powerpoint/2010/main" val="187644112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>
            <a:extLst>
              <a:ext uri="{FF2B5EF4-FFF2-40B4-BE49-F238E27FC236}">
                <a16:creationId xmlns:a16="http://schemas.microsoft.com/office/drawing/2014/main" id="{EB2652B8-DE5E-4D23-89BD-114111DA5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15" y="2139547"/>
            <a:ext cx="23514386" cy="11240126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7156BA3C-6009-413C-99E6-239BD1E52FA4}"/>
              </a:ext>
            </a:extLst>
          </p:cNvPr>
          <p:cNvGrpSpPr/>
          <p:nvPr/>
        </p:nvGrpSpPr>
        <p:grpSpPr>
          <a:xfrm>
            <a:off x="854765" y="401955"/>
            <a:ext cx="19421061" cy="1485901"/>
            <a:chOff x="854765" y="401955"/>
            <a:chExt cx="19421061" cy="1485901"/>
          </a:xfrm>
        </p:grpSpPr>
        <p:pic>
          <p:nvPicPr>
            <p:cNvPr id="10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DE57C073-4503-4E03-A9BD-0B7630C400A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854765" y="401955"/>
              <a:ext cx="19415760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79801A6-D672-4058-A0E8-45A256013F27}"/>
                </a:ext>
              </a:extLst>
            </p:cNvPr>
            <p:cNvSpPr/>
            <p:nvPr/>
          </p:nvSpPr>
          <p:spPr>
            <a:xfrm>
              <a:off x="865788" y="401955"/>
              <a:ext cx="19410038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2" name="Picture 2" descr="High Spirit, Harmony, Humanity">
            <a:extLst>
              <a:ext uri="{FF2B5EF4-FFF2-40B4-BE49-F238E27FC236}">
                <a16:creationId xmlns:a16="http://schemas.microsoft.com/office/drawing/2014/main" id="{DB53D618-B105-4950-AC93-0C325955FF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263BA3B-9702-4681-9F53-21869D1911F6}"/>
              </a:ext>
            </a:extLst>
          </p:cNvPr>
          <p:cNvSpPr txBox="1"/>
          <p:nvPr/>
        </p:nvSpPr>
        <p:spPr>
          <a:xfrm>
            <a:off x="1146112" y="567080"/>
            <a:ext cx="86455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문제 정의와 결과</a:t>
            </a:r>
          </a:p>
        </p:txBody>
      </p:sp>
      <p:sp>
        <p:nvSpPr>
          <p:cNvPr id="14" name="1.1 결로란?">
            <a:extLst>
              <a:ext uri="{FF2B5EF4-FFF2-40B4-BE49-F238E27FC236}">
                <a16:creationId xmlns:a16="http://schemas.microsoft.com/office/drawing/2014/main" id="{63CECFD1-074B-430B-98FB-CBEE8FB1C3A3}"/>
              </a:ext>
            </a:extLst>
          </p:cNvPr>
          <p:cNvSpPr txBox="1"/>
          <p:nvPr/>
        </p:nvSpPr>
        <p:spPr>
          <a:xfrm>
            <a:off x="9517054" y="807229"/>
            <a:ext cx="600805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1.</a:t>
            </a:r>
            <a:r>
              <a:rPr lang="en-US" dirty="0">
                <a:solidFill>
                  <a:schemeClr val="bg1"/>
                </a:solidFill>
              </a:rPr>
              <a:t>3 </a:t>
            </a:r>
            <a:r>
              <a:rPr lang="ko-KR" altLang="en-US" dirty="0">
                <a:solidFill>
                  <a:schemeClr val="bg1"/>
                </a:solidFill>
              </a:rPr>
              <a:t>전체 프로세스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9843769"/>
      </p:ext>
    </p:extLst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0A7EF162-99E4-445D-985E-E8495F5D6C33}"/>
              </a:ext>
            </a:extLst>
          </p:cNvPr>
          <p:cNvSpPr txBox="1"/>
          <p:nvPr/>
        </p:nvSpPr>
        <p:spPr>
          <a:xfrm>
            <a:off x="2079935" y="10467056"/>
            <a:ext cx="20224130" cy="26776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시각화 결과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온도 관련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대해서는 큰 차이를 보이지는 않으나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습도에서 다소 차이가 보임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외부 습도의 일교차의 차이는 결로 발생 유무의 큰 영향을 받지 않음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하지만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실내 습도의 일교차는 결로 여부에 따라 확연한 차이를 보임</a:t>
            </a:r>
            <a:endParaRPr lang="en-US" altLang="ko-KR" sz="36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이는 </a:t>
            </a: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환기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와 같은 방식으로 일교차를 줄인다면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발생을 줄일 수 있음을 반증함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F4849B0-0816-410C-AB2A-7B98A9FC188B}"/>
              </a:ext>
            </a:extLst>
          </p:cNvPr>
          <p:cNvGrpSpPr/>
          <p:nvPr/>
        </p:nvGrpSpPr>
        <p:grpSpPr>
          <a:xfrm>
            <a:off x="1353312" y="3512773"/>
            <a:ext cx="21677376" cy="6467201"/>
            <a:chOff x="5160319" y="3900280"/>
            <a:chExt cx="17019519" cy="5153026"/>
          </a:xfrm>
        </p:grpSpPr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3ADD7757-C8BD-45AB-A918-715E958C32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60319" y="3900281"/>
              <a:ext cx="10353675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6">
              <a:extLst>
                <a:ext uri="{FF2B5EF4-FFF2-40B4-BE49-F238E27FC236}">
                  <a16:creationId xmlns:a16="http://schemas.microsoft.com/office/drawing/2014/main" id="{338415B3-9449-4496-BE2E-9912B19AFB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74238" y="3900280"/>
              <a:ext cx="6705600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B23A02-D69E-4C75-B710-0773EB858A00}"/>
              </a:ext>
            </a:extLst>
          </p:cNvPr>
          <p:cNvSpPr/>
          <p:nvPr/>
        </p:nvSpPr>
        <p:spPr>
          <a:xfrm>
            <a:off x="1353312" y="10279572"/>
            <a:ext cx="21677376" cy="3052624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39CD30E-0339-4193-9E18-94029963F6F2}"/>
              </a:ext>
            </a:extLst>
          </p:cNvPr>
          <p:cNvSpPr/>
          <p:nvPr/>
        </p:nvSpPr>
        <p:spPr>
          <a:xfrm>
            <a:off x="5800673" y="3266772"/>
            <a:ext cx="4367455" cy="6825316"/>
          </a:xfrm>
          <a:prstGeom prst="rect">
            <a:avLst/>
          </a:prstGeom>
          <a:noFill/>
          <a:ln w="76200" cap="flat">
            <a:solidFill>
              <a:srgbClr val="FF33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A0460F1-305C-4368-8BE8-CC4F33287DA5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9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B4D498EC-8260-4EA6-A25B-1FF0031C2FD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78BA638-1B02-473F-B9A5-109045AF52BF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4" name="EDA">
            <a:extLst>
              <a:ext uri="{FF2B5EF4-FFF2-40B4-BE49-F238E27FC236}">
                <a16:creationId xmlns:a16="http://schemas.microsoft.com/office/drawing/2014/main" id="{B25A4F0C-154B-438C-9E03-CDFF8FA3CBF5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9" name="3.1 Plant &amp; Loc에 따른 Feature">
            <a:extLst>
              <a:ext uri="{FF2B5EF4-FFF2-40B4-BE49-F238E27FC236}">
                <a16:creationId xmlns:a16="http://schemas.microsoft.com/office/drawing/2014/main" id="{FF1B4D9E-96DA-4825-84D7-3FC5270117C7}"/>
              </a:ext>
            </a:extLst>
          </p:cNvPr>
          <p:cNvSpPr txBox="1"/>
          <p:nvPr/>
        </p:nvSpPr>
        <p:spPr>
          <a:xfrm>
            <a:off x="7006789" y="777622"/>
            <a:ext cx="722473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결로 여부</a:t>
            </a:r>
            <a:r>
              <a:rPr dirty="0">
                <a:solidFill>
                  <a:schemeClr val="bg1"/>
                </a:solidFill>
              </a:rPr>
              <a:t>에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0" name="Picture 2" descr="High Spirit, Harmony, Humanity">
            <a:extLst>
              <a:ext uri="{FF2B5EF4-FFF2-40B4-BE49-F238E27FC236}">
                <a16:creationId xmlns:a16="http://schemas.microsoft.com/office/drawing/2014/main" id="{F40F2A4B-6390-4084-82D2-26E550479D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FBB38CF-85FB-4A91-AD2E-93E430B666E6}"/>
              </a:ext>
            </a:extLst>
          </p:cNvPr>
          <p:cNvSpPr txBox="1"/>
          <p:nvPr/>
        </p:nvSpPr>
        <p:spPr>
          <a:xfrm>
            <a:off x="1353312" y="2263523"/>
            <a:ext cx="7452758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일교차 시각화</a:t>
            </a:r>
          </a:p>
        </p:txBody>
      </p:sp>
    </p:spTree>
    <p:extLst>
      <p:ext uri="{BB962C8B-B14F-4D97-AF65-F5344CB8AC3E}">
        <p14:creationId xmlns:p14="http://schemas.microsoft.com/office/powerpoint/2010/main" val="3324424253"/>
      </p:ext>
    </p:extLst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>
            <a:extLst>
              <a:ext uri="{FF2B5EF4-FFF2-40B4-BE49-F238E27FC236}">
                <a16:creationId xmlns:a16="http://schemas.microsoft.com/office/drawing/2014/main" id="{EE8C2365-E6EC-43AC-BDB3-AA8EAC210D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156" y="3123945"/>
            <a:ext cx="12327922" cy="1003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9389875-561D-41A4-AE7D-B05CDFDBAF7F}"/>
              </a:ext>
            </a:extLst>
          </p:cNvPr>
          <p:cNvSpPr txBox="1"/>
          <p:nvPr/>
        </p:nvSpPr>
        <p:spPr>
          <a:xfrm>
            <a:off x="15734789" y="4140180"/>
            <a:ext cx="7762763" cy="80021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결로여부에 따라 월별 시각화해본 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발생 시 온도는 평상시보다</a:t>
            </a:r>
            <a:b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높은 온도의 흐름을 보여줌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2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습도의 경우도 평상시와 </a:t>
            </a:r>
            <a:b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다른 흐름을 보여줌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2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이런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상이한 흐름을</a:t>
            </a:r>
            <a:b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</a:b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모델에 반영해줄 필요 존재</a:t>
            </a:r>
            <a:endParaRPr lang="en-US" altLang="ko-KR" sz="40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모든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대해 유의미한 차이를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46E3E9A-723B-4E89-A51E-A7DF657E163A}"/>
              </a:ext>
            </a:extLst>
          </p:cNvPr>
          <p:cNvSpPr/>
          <p:nvPr/>
        </p:nvSpPr>
        <p:spPr>
          <a:xfrm>
            <a:off x="15438063" y="3285640"/>
            <a:ext cx="8356215" cy="9711271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95592CA-361E-452A-A9F1-6C8F68A6A245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7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78E0FEE7-DA78-4E40-B509-0BDFE6435A1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A91C5F3E-600D-4091-A676-AEC8690AAABF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0" name="EDA">
            <a:extLst>
              <a:ext uri="{FF2B5EF4-FFF2-40B4-BE49-F238E27FC236}">
                <a16:creationId xmlns:a16="http://schemas.microsoft.com/office/drawing/2014/main" id="{FFDF78E9-7026-4D37-B47C-62F03460730E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1" name="3.1 Plant &amp; Loc에 따른 Feature">
            <a:extLst>
              <a:ext uri="{FF2B5EF4-FFF2-40B4-BE49-F238E27FC236}">
                <a16:creationId xmlns:a16="http://schemas.microsoft.com/office/drawing/2014/main" id="{3BFA2D2B-A869-48E9-96B7-2B02D793B4C1}"/>
              </a:ext>
            </a:extLst>
          </p:cNvPr>
          <p:cNvSpPr txBox="1"/>
          <p:nvPr/>
        </p:nvSpPr>
        <p:spPr>
          <a:xfrm>
            <a:off x="7006789" y="777622"/>
            <a:ext cx="722473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결로 여부</a:t>
            </a:r>
            <a:r>
              <a:rPr dirty="0">
                <a:solidFill>
                  <a:schemeClr val="bg1"/>
                </a:solidFill>
              </a:rPr>
              <a:t>에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2" name="Picture 2" descr="High Spirit, Harmony, Humanity">
            <a:extLst>
              <a:ext uri="{FF2B5EF4-FFF2-40B4-BE49-F238E27FC236}">
                <a16:creationId xmlns:a16="http://schemas.microsoft.com/office/drawing/2014/main" id="{C62B0658-60DD-4AB9-B5DD-4DEE38213B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AFAEF5E-F492-4032-B80E-84AC2F825515}"/>
              </a:ext>
            </a:extLst>
          </p:cNvPr>
          <p:cNvSpPr txBox="1"/>
          <p:nvPr/>
        </p:nvSpPr>
        <p:spPr>
          <a:xfrm>
            <a:off x="1353312" y="2263523"/>
            <a:ext cx="7452758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월별 결로 여부에 따른 시각화</a:t>
            </a:r>
          </a:p>
        </p:txBody>
      </p:sp>
    </p:spTree>
    <p:extLst>
      <p:ext uri="{BB962C8B-B14F-4D97-AF65-F5344CB8AC3E}">
        <p14:creationId xmlns:p14="http://schemas.microsoft.com/office/powerpoint/2010/main" val="243522769"/>
      </p:ext>
    </p:extLst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3CDB45D4-D2C9-4C95-AF7B-745B03B59CD4}"/>
              </a:ext>
            </a:extLst>
          </p:cNvPr>
          <p:cNvSpPr txBox="1"/>
          <p:nvPr/>
        </p:nvSpPr>
        <p:spPr>
          <a:xfrm>
            <a:off x="15734789" y="4432568"/>
            <a:ext cx="7762763" cy="74174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이슬이 결국 코일에 맺힌다는 점을 고려해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 내부 온도와 코일 온도 간의 차이가 </a:t>
            </a:r>
            <a:r>
              <a:rPr lang="ko-KR" altLang="en-US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유의미한지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판단하기 위해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EDA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 진행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결로가 발생했을 때 습도차를 보면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습도와 온도차가 모두 높을 때 결로가 발생한다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는 것을 확인할 수 있음</a:t>
            </a: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여부에 있어서 공장 내부 온도와 코일 온도 간의 차이와 습도가 모두 유의미한 차이를 가짐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D0CCA73-C564-4CA4-99B4-4D0C791A15E2}"/>
              </a:ext>
            </a:extLst>
          </p:cNvPr>
          <p:cNvGrpSpPr/>
          <p:nvPr/>
        </p:nvGrpSpPr>
        <p:grpSpPr>
          <a:xfrm>
            <a:off x="1885872" y="3961118"/>
            <a:ext cx="12009032" cy="8360314"/>
            <a:chOff x="1885872" y="4298304"/>
            <a:chExt cx="12009032" cy="8360314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F4A2ABB-3C1F-42C9-B41F-A9F3DDDF194B}"/>
                </a:ext>
              </a:extLst>
            </p:cNvPr>
            <p:cNvGrpSpPr/>
            <p:nvPr/>
          </p:nvGrpSpPr>
          <p:grpSpPr>
            <a:xfrm>
              <a:off x="1885872" y="4316939"/>
              <a:ext cx="12009032" cy="8341679"/>
              <a:chOff x="1933038" y="4844199"/>
              <a:chExt cx="10127402" cy="6544022"/>
            </a:xfrm>
          </p:grpSpPr>
          <p:pic>
            <p:nvPicPr>
              <p:cNvPr id="3080" name="Picture 8">
                <a:extLst>
                  <a:ext uri="{FF2B5EF4-FFF2-40B4-BE49-F238E27FC236}">
                    <a16:creationId xmlns:a16="http://schemas.microsoft.com/office/drawing/2014/main" id="{84B2B8A5-E2CB-4CC0-B4CA-5B518B5DC7B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058"/>
              <a:stretch/>
            </p:blipFill>
            <p:spPr bwMode="auto">
              <a:xfrm>
                <a:off x="7200392" y="4844199"/>
                <a:ext cx="4860048" cy="65336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82" name="Picture 10">
                <a:extLst>
                  <a:ext uri="{FF2B5EF4-FFF2-40B4-BE49-F238E27FC236}">
                    <a16:creationId xmlns:a16="http://schemas.microsoft.com/office/drawing/2014/main" id="{9C1BF8DB-C061-4298-AF21-685458C46E9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8329"/>
              <a:stretch/>
            </p:blipFill>
            <p:spPr bwMode="auto">
              <a:xfrm>
                <a:off x="1933038" y="4854574"/>
                <a:ext cx="5452944" cy="65336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B5E09D3-A2F5-46BB-B7A5-8C43396B5AFB}"/>
                </a:ext>
              </a:extLst>
            </p:cNvPr>
            <p:cNvSpPr txBox="1"/>
            <p:nvPr/>
          </p:nvSpPr>
          <p:spPr>
            <a:xfrm>
              <a:off x="2778737" y="4347929"/>
              <a:ext cx="5604110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ko-KR" altLang="en-US" sz="28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결로 여부에 따른 </a:t>
              </a:r>
              <a:r>
                <a:rPr lang="en-US" altLang="ko-KR" sz="28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(</a:t>
              </a:r>
              <a:r>
                <a:rPr lang="ko-KR" altLang="en-US" sz="28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내부 온도</a:t>
              </a:r>
              <a:r>
                <a:rPr lang="en-US" altLang="ko-KR" sz="28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-</a:t>
              </a:r>
              <a:r>
                <a:rPr lang="ko-KR" altLang="en-US" sz="28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코일</a:t>
              </a:r>
              <a:r>
                <a:rPr lang="en-US" altLang="ko-KR" sz="28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 </a:t>
              </a:r>
              <a:r>
                <a:rPr lang="ko-KR" altLang="en-US" sz="28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온도</a:t>
              </a:r>
              <a:r>
                <a:rPr lang="en-US" altLang="ko-KR" sz="28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)</a:t>
              </a:r>
              <a:endParaRPr lang="ko-KR" altLang="en-US" sz="2800" dirty="0">
                <a:latin typeface="넥슨Lv2고딕 Medium" panose="00000600000000000000" pitchFamily="2" charset="-127"/>
                <a:ea typeface="넥슨Lv2고딕 Medium" panose="00000600000000000000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7E25DA3-D9F8-4D94-B8D6-3EED5095273F}"/>
                </a:ext>
              </a:extLst>
            </p:cNvPr>
            <p:cNvSpPr txBox="1"/>
            <p:nvPr/>
          </p:nvSpPr>
          <p:spPr>
            <a:xfrm>
              <a:off x="9005339" y="4347929"/>
              <a:ext cx="4857123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600"/>
                </a:spcBef>
              </a:pPr>
              <a:r>
                <a:rPr lang="ko-KR" altLang="en-US" sz="2800" dirty="0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결로 여부에 따른 </a:t>
              </a:r>
              <a:r>
                <a:rPr lang="ko-KR" altLang="en-US" sz="2800" dirty="0" err="1">
                  <a:latin typeface="넥슨Lv2고딕 Medium" panose="00000600000000000000" pitchFamily="2" charset="-127"/>
                  <a:ea typeface="넥슨Lv2고딕 Medium" panose="00000600000000000000" pitchFamily="2" charset="-127"/>
                </a:rPr>
                <a:t>습도차</a:t>
              </a:r>
              <a:endParaRPr lang="ko-KR" altLang="en-US" sz="2800" dirty="0">
                <a:latin typeface="넥슨Lv2고딕 Medium" panose="00000600000000000000" pitchFamily="2" charset="-127"/>
                <a:ea typeface="넥슨Lv2고딕 Medium" panose="00000600000000000000" pitchFamily="2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FBCD311-49A5-48FD-95C1-1449FCA2C95B}"/>
                </a:ext>
              </a:extLst>
            </p:cNvPr>
            <p:cNvSpPr/>
            <p:nvPr/>
          </p:nvSpPr>
          <p:spPr>
            <a:xfrm>
              <a:off x="8351951" y="4298304"/>
              <a:ext cx="264261" cy="38589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7273A0-E67F-4F1C-9CE4-B8F2077ED95F}"/>
              </a:ext>
            </a:extLst>
          </p:cNvPr>
          <p:cNvSpPr/>
          <p:nvPr/>
        </p:nvSpPr>
        <p:spPr>
          <a:xfrm>
            <a:off x="15438063" y="3285640"/>
            <a:ext cx="8356215" cy="9711271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79C5706-CA52-4C14-8F08-FFD355BC0D3E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0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CC8F6C7F-27DB-4C66-8444-308D367514C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E5EEA8B-D888-4214-8D2D-4647C706F7CD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3" name="EDA">
            <a:extLst>
              <a:ext uri="{FF2B5EF4-FFF2-40B4-BE49-F238E27FC236}">
                <a16:creationId xmlns:a16="http://schemas.microsoft.com/office/drawing/2014/main" id="{C2A7D6DC-E78B-4F68-BD6B-EEF1AB1EFB4F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" name="3.1 Plant &amp; Loc에 따른 Feature">
            <a:extLst>
              <a:ext uri="{FF2B5EF4-FFF2-40B4-BE49-F238E27FC236}">
                <a16:creationId xmlns:a16="http://schemas.microsoft.com/office/drawing/2014/main" id="{1B448CA2-F0B9-4A85-8D87-C7742FBA93F4}"/>
              </a:ext>
            </a:extLst>
          </p:cNvPr>
          <p:cNvSpPr txBox="1"/>
          <p:nvPr/>
        </p:nvSpPr>
        <p:spPr>
          <a:xfrm>
            <a:off x="7006789" y="777622"/>
            <a:ext cx="722473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결로 여부</a:t>
            </a:r>
            <a:r>
              <a:rPr dirty="0">
                <a:solidFill>
                  <a:schemeClr val="bg1"/>
                </a:solidFill>
              </a:rPr>
              <a:t>에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9" name="Picture 2" descr="High Spirit, Harmony, Humanity">
            <a:extLst>
              <a:ext uri="{FF2B5EF4-FFF2-40B4-BE49-F238E27FC236}">
                <a16:creationId xmlns:a16="http://schemas.microsoft.com/office/drawing/2014/main" id="{BE7421DE-C535-4707-9A97-7CF05407AB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720A1C8-DF34-4827-AEB5-3563B2A4F601}"/>
              </a:ext>
            </a:extLst>
          </p:cNvPr>
          <p:cNvSpPr txBox="1"/>
          <p:nvPr/>
        </p:nvSpPr>
        <p:spPr>
          <a:xfrm>
            <a:off x="1353311" y="2263523"/>
            <a:ext cx="13237331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내부 온도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, 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코일 온도 간의 차이 시각화</a:t>
            </a:r>
          </a:p>
        </p:txBody>
      </p:sp>
    </p:spTree>
    <p:extLst>
      <p:ext uri="{BB962C8B-B14F-4D97-AF65-F5344CB8AC3E}">
        <p14:creationId xmlns:p14="http://schemas.microsoft.com/office/powerpoint/2010/main" val="2013836539"/>
      </p:ext>
    </p:extLst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BFFDC6A-E773-4363-A39B-612360ACA14F}"/>
              </a:ext>
            </a:extLst>
          </p:cNvPr>
          <p:cNvSpPr txBox="1"/>
          <p:nvPr/>
        </p:nvSpPr>
        <p:spPr>
          <a:xfrm>
            <a:off x="1353312" y="2669415"/>
            <a:ext cx="826776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ko-KR" altLang="en-US" sz="44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차이 시각화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BDF46D-BD9F-4E0A-84FD-83765DE0C125}"/>
              </a:ext>
            </a:extLst>
          </p:cNvPr>
          <p:cNvGrpSpPr/>
          <p:nvPr/>
        </p:nvGrpSpPr>
        <p:grpSpPr>
          <a:xfrm>
            <a:off x="893581" y="3586114"/>
            <a:ext cx="22596838" cy="6490597"/>
            <a:chOff x="-65159" y="3635974"/>
            <a:chExt cx="22596838" cy="6490597"/>
          </a:xfrm>
        </p:grpSpPr>
        <p:pic>
          <p:nvPicPr>
            <p:cNvPr id="9222" name="Picture 6">
              <a:extLst>
                <a:ext uri="{FF2B5EF4-FFF2-40B4-BE49-F238E27FC236}">
                  <a16:creationId xmlns:a16="http://schemas.microsoft.com/office/drawing/2014/main" id="{8B6388CA-9F52-49C6-B62C-A8DF5B548A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5159" y="3646349"/>
              <a:ext cx="13984812" cy="64802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20" name="Picture 4">
              <a:extLst>
                <a:ext uri="{FF2B5EF4-FFF2-40B4-BE49-F238E27FC236}">
                  <a16:creationId xmlns:a16="http://schemas.microsoft.com/office/drawing/2014/main" id="{25C538DD-9AC3-46B9-976C-FBB5CF6D2D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19653" y="3635974"/>
              <a:ext cx="8612026" cy="64802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1F27466-EE1E-4148-B5CF-8C6013081AE9}"/>
              </a:ext>
            </a:extLst>
          </p:cNvPr>
          <p:cNvSpPr/>
          <p:nvPr/>
        </p:nvSpPr>
        <p:spPr>
          <a:xfrm>
            <a:off x="1353312" y="10279572"/>
            <a:ext cx="21677376" cy="30526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7EF162-99E4-445D-985E-E8495F5D6C33}"/>
              </a:ext>
            </a:extLst>
          </p:cNvPr>
          <p:cNvSpPr txBox="1"/>
          <p:nvPr/>
        </p:nvSpPr>
        <p:spPr>
          <a:xfrm>
            <a:off x="2079935" y="10580718"/>
            <a:ext cx="20224130" cy="25853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여부에 따라 공장별로 각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차이를 시각화해본 결과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확실히 모든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대해서 결로 여부에 따라 큰 차이를 보이는 것을 볼 수 있다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온도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feature(</a:t>
            </a:r>
            <a:r>
              <a:rPr lang="ko-KR" altLang="en-US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내외부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온도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코일온도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)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는 결로여부에 있어서 공장 차이가 영향을 준다는 상호작용효과가 유의미하지 않다는 것을 제외한 모든 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들에 대해서 유의미한 차이를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AC4AB70-C735-4DED-87D5-ABD21CDED6B7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8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B10B6D4B-FDB0-4F5A-801D-C1E4592698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5117C55-6323-4648-B29B-70D312749B6A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0" name="EDA">
            <a:extLst>
              <a:ext uri="{FF2B5EF4-FFF2-40B4-BE49-F238E27FC236}">
                <a16:creationId xmlns:a16="http://schemas.microsoft.com/office/drawing/2014/main" id="{89BFDDD5-3EAD-4D95-8B04-0AEFA4119F46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1" name="3.1 Plant &amp; Loc에 따른 Feature">
            <a:extLst>
              <a:ext uri="{FF2B5EF4-FFF2-40B4-BE49-F238E27FC236}">
                <a16:creationId xmlns:a16="http://schemas.microsoft.com/office/drawing/2014/main" id="{5765774F-8A81-4D5A-BD7F-18512C257D38}"/>
              </a:ext>
            </a:extLst>
          </p:cNvPr>
          <p:cNvSpPr txBox="1"/>
          <p:nvPr/>
        </p:nvSpPr>
        <p:spPr>
          <a:xfrm>
            <a:off x="7006789" y="777622"/>
            <a:ext cx="722473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결로 여부</a:t>
            </a:r>
            <a:r>
              <a:rPr dirty="0">
                <a:solidFill>
                  <a:schemeClr val="bg1"/>
                </a:solidFill>
              </a:rPr>
              <a:t>에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2" name="Picture 2" descr="High Spirit, Harmony, Humanity">
            <a:extLst>
              <a:ext uri="{FF2B5EF4-FFF2-40B4-BE49-F238E27FC236}">
                <a16:creationId xmlns:a16="http://schemas.microsoft.com/office/drawing/2014/main" id="{CF10C2D8-0348-4AE4-8614-17FA50EE62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953459"/>
      </p:ext>
    </p:extLst>
  </p:cSld>
  <p:clrMapOvr>
    <a:masterClrMapping/>
  </p:clrMapOvr>
  <p:transition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41F27466-EE1E-4148-B5CF-8C6013081AE9}"/>
              </a:ext>
            </a:extLst>
          </p:cNvPr>
          <p:cNvSpPr/>
          <p:nvPr/>
        </p:nvSpPr>
        <p:spPr>
          <a:xfrm>
            <a:off x="1353312" y="10279572"/>
            <a:ext cx="21677376" cy="30526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7EF162-99E4-445D-985E-E8495F5D6C33}"/>
              </a:ext>
            </a:extLst>
          </p:cNvPr>
          <p:cNvSpPr txBox="1"/>
          <p:nvPr/>
        </p:nvSpPr>
        <p:spPr>
          <a:xfrm>
            <a:off x="2079935" y="10580718"/>
            <a:ext cx="20224130" cy="25083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여부에 따른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별 각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의 차이를 시각해본 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확연한 차이를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28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여부에 따른 내부 온도에 있어서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은 유의미한 차이를 보이지 않음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내부 온도와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간의 상호작용효과를 제외한 모든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들에 대해서 유의미한 차이를 보임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BCDF83B7-D5FC-43D7-8331-04BEE30D5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777" y="3586787"/>
            <a:ext cx="12828683" cy="6480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7D2FE5E-8907-470F-9E5B-B256B6FF257B}"/>
              </a:ext>
            </a:extLst>
          </p:cNvPr>
          <p:cNvSpPr txBox="1"/>
          <p:nvPr/>
        </p:nvSpPr>
        <p:spPr>
          <a:xfrm>
            <a:off x="1353312" y="2669415"/>
            <a:ext cx="826776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차이 시각화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FF589B06-EFDD-45CD-81D2-41491167FAC1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32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90075A88-9FEF-4633-9F3C-B886982821C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D53D33BD-FF5D-4C63-9104-7BCC98F11D49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35" name="EDA">
            <a:extLst>
              <a:ext uri="{FF2B5EF4-FFF2-40B4-BE49-F238E27FC236}">
                <a16:creationId xmlns:a16="http://schemas.microsoft.com/office/drawing/2014/main" id="{D99D88EC-DA75-4820-A2C1-567FB403D08B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6" name="3.1 Plant &amp; Loc에 따른 Feature">
            <a:extLst>
              <a:ext uri="{FF2B5EF4-FFF2-40B4-BE49-F238E27FC236}">
                <a16:creationId xmlns:a16="http://schemas.microsoft.com/office/drawing/2014/main" id="{1C2ECD54-0F3D-433A-8833-65C8CB5D1935}"/>
              </a:ext>
            </a:extLst>
          </p:cNvPr>
          <p:cNvSpPr txBox="1"/>
          <p:nvPr/>
        </p:nvSpPr>
        <p:spPr>
          <a:xfrm>
            <a:off x="7006789" y="777622"/>
            <a:ext cx="722473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결로 여부</a:t>
            </a:r>
            <a:r>
              <a:rPr dirty="0">
                <a:solidFill>
                  <a:schemeClr val="bg1"/>
                </a:solidFill>
              </a:rPr>
              <a:t>에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7" name="Picture 2" descr="High Spirit, Harmony, Humanity">
            <a:extLst>
              <a:ext uri="{FF2B5EF4-FFF2-40B4-BE49-F238E27FC236}">
                <a16:creationId xmlns:a16="http://schemas.microsoft.com/office/drawing/2014/main" id="{7F85C8D7-6AC1-4B42-98EE-425177045C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5054586"/>
      </p:ext>
    </p:extLst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95F94C46-E967-49DF-A94F-5BE24481FA10}"/>
              </a:ext>
            </a:extLst>
          </p:cNvPr>
          <p:cNvSpPr/>
          <p:nvPr/>
        </p:nvSpPr>
        <p:spPr>
          <a:xfrm>
            <a:off x="1353312" y="10279572"/>
            <a:ext cx="21677376" cy="30526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2B1923-9168-4FFD-B3EE-169D9AF9AC23}"/>
              </a:ext>
            </a:extLst>
          </p:cNvPr>
          <p:cNvSpPr txBox="1"/>
          <p:nvPr/>
        </p:nvSpPr>
        <p:spPr>
          <a:xfrm>
            <a:off x="1990811" y="10444562"/>
            <a:ext cx="20402378" cy="27853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각각 공장마다 결로 여부에 따라 모든 변수에 대해 차이를 보인다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특히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내부 습도의 경우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공장에 상관없이 결로 발생시 상대적으로 높은 수치의 평균을 갖는다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또한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앞서 본 것처럼 결로 발생시 공장에 상관없이 내 외부 습도가 비슷한 평균치를 갖는다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32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32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결로여부에 따른 내부 코일 온도와 내부 습도는 공장에 따른 차이를 보이지 않는다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코일 온도와 내부 습도를 제외한 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들은 결로 여부에 있어서 공장이 유의미한 차이를 갖는다</a:t>
            </a:r>
            <a:r>
              <a:rPr lang="en-US" altLang="ko-KR" sz="32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0F5FB8-1D95-4D3B-B96E-D3A253D6A9F2}"/>
              </a:ext>
            </a:extLst>
          </p:cNvPr>
          <p:cNvSpPr txBox="1"/>
          <p:nvPr/>
        </p:nvSpPr>
        <p:spPr>
          <a:xfrm>
            <a:off x="1353311" y="2669415"/>
            <a:ext cx="8941009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ko-KR" altLang="en-US" sz="4400" dirty="0" err="1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일교차 시각화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4561EA4-4381-4EC5-85C4-65A8688BAB10}"/>
              </a:ext>
            </a:extLst>
          </p:cNvPr>
          <p:cNvGrpSpPr/>
          <p:nvPr/>
        </p:nvGrpSpPr>
        <p:grpSpPr>
          <a:xfrm>
            <a:off x="2061583" y="3497531"/>
            <a:ext cx="19863271" cy="6645885"/>
            <a:chOff x="7015163" y="4281488"/>
            <a:chExt cx="16999641" cy="5153025"/>
          </a:xfrm>
        </p:grpSpPr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5A62173F-9091-4448-974B-0DF231DEEA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15163" y="4281488"/>
              <a:ext cx="10353675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>
              <a:extLst>
                <a:ext uri="{FF2B5EF4-FFF2-40B4-BE49-F238E27FC236}">
                  <a16:creationId xmlns:a16="http://schemas.microsoft.com/office/drawing/2014/main" id="{C34D2EBE-F1BA-4100-9944-85C11E8BE3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09204" y="4281488"/>
              <a:ext cx="6705600" cy="5153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78FA062-CAB5-48A7-9202-076D6ABD62DF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9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7F311391-506F-4706-94B2-EE41337860B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ACE51BC-415A-4773-92A6-B60D3C9F0CD4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31" name="EDA">
            <a:extLst>
              <a:ext uri="{FF2B5EF4-FFF2-40B4-BE49-F238E27FC236}">
                <a16:creationId xmlns:a16="http://schemas.microsoft.com/office/drawing/2014/main" id="{92A9F5E8-756E-409E-8FD2-57DA92B9EC37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" name="3.1 Plant &amp; Loc에 따른 Feature">
            <a:extLst>
              <a:ext uri="{FF2B5EF4-FFF2-40B4-BE49-F238E27FC236}">
                <a16:creationId xmlns:a16="http://schemas.microsoft.com/office/drawing/2014/main" id="{CA48578A-8E45-4FB6-9EB8-057330A49727}"/>
              </a:ext>
            </a:extLst>
          </p:cNvPr>
          <p:cNvSpPr txBox="1"/>
          <p:nvPr/>
        </p:nvSpPr>
        <p:spPr>
          <a:xfrm>
            <a:off x="7006789" y="777622"/>
            <a:ext cx="722473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결로 여부</a:t>
            </a:r>
            <a:r>
              <a:rPr dirty="0">
                <a:solidFill>
                  <a:schemeClr val="bg1"/>
                </a:solidFill>
              </a:rPr>
              <a:t>에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4" name="Picture 2" descr="High Spirit, Harmony, Humanity">
            <a:extLst>
              <a:ext uri="{FF2B5EF4-FFF2-40B4-BE49-F238E27FC236}">
                <a16:creationId xmlns:a16="http://schemas.microsoft.com/office/drawing/2014/main" id="{5D52774B-5F3E-4DCF-859F-637BEC4AD7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7355798"/>
      </p:ext>
    </p:extLst>
  </p:cSld>
  <p:clrMapOvr>
    <a:masterClrMapping/>
  </p:clrMapOvr>
  <p:transition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95F94C46-E967-49DF-A94F-5BE24481FA10}"/>
              </a:ext>
            </a:extLst>
          </p:cNvPr>
          <p:cNvSpPr/>
          <p:nvPr/>
        </p:nvSpPr>
        <p:spPr>
          <a:xfrm>
            <a:off x="1353312" y="10279572"/>
            <a:ext cx="21677376" cy="30526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2B1923-9168-4FFD-B3EE-169D9AF9AC23}"/>
              </a:ext>
            </a:extLst>
          </p:cNvPr>
          <p:cNvSpPr txBox="1"/>
          <p:nvPr/>
        </p:nvSpPr>
        <p:spPr>
          <a:xfrm>
            <a:off x="2079935" y="10580718"/>
            <a:ext cx="20224130" cy="25083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여부에 따라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별로 일교차를 봤을 때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내부 습도 일교차는 결로 발생 여부에 따라 확연한 차이를 보인다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28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 </a:t>
            </a: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 여부에 따른 내부 습도 일교차만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 따라 유의미한 차이를 갖는다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0F5FB8-1D95-4D3B-B96E-D3A253D6A9F2}"/>
              </a:ext>
            </a:extLst>
          </p:cNvPr>
          <p:cNvSpPr txBox="1"/>
          <p:nvPr/>
        </p:nvSpPr>
        <p:spPr>
          <a:xfrm>
            <a:off x="1353312" y="2669415"/>
            <a:ext cx="8824358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일교차 시각화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2A254B7-0AB0-478E-B54C-871D82EB56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436" y="3346523"/>
            <a:ext cx="14649127" cy="6796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4D010974-A1DE-40A5-90FE-63BE61CFC131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5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067EE6C7-04C0-472C-A599-79524B1D754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8E53828-9C18-4CCE-8EF7-DBB7295FDDD9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8" name="EDA">
            <a:extLst>
              <a:ext uri="{FF2B5EF4-FFF2-40B4-BE49-F238E27FC236}">
                <a16:creationId xmlns:a16="http://schemas.microsoft.com/office/drawing/2014/main" id="{9955329D-E1AD-4890-AD6A-76D1AB918E56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9" name="3.1 Plant &amp; Loc에 따른 Feature">
            <a:extLst>
              <a:ext uri="{FF2B5EF4-FFF2-40B4-BE49-F238E27FC236}">
                <a16:creationId xmlns:a16="http://schemas.microsoft.com/office/drawing/2014/main" id="{8A722D59-27FB-47FF-8D5A-6928CFC778AC}"/>
              </a:ext>
            </a:extLst>
          </p:cNvPr>
          <p:cNvSpPr txBox="1"/>
          <p:nvPr/>
        </p:nvSpPr>
        <p:spPr>
          <a:xfrm>
            <a:off x="7006789" y="777622"/>
            <a:ext cx="722473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결로 여부</a:t>
            </a:r>
            <a:r>
              <a:rPr dirty="0">
                <a:solidFill>
                  <a:schemeClr val="bg1"/>
                </a:solidFill>
              </a:rPr>
              <a:t>에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0" name="Picture 2" descr="High Spirit, Harmony, Humanity">
            <a:extLst>
              <a:ext uri="{FF2B5EF4-FFF2-40B4-BE49-F238E27FC236}">
                <a16:creationId xmlns:a16="http://schemas.microsoft.com/office/drawing/2014/main" id="{BC4B665B-0C01-471D-9951-1A554ABB9A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6362919"/>
      </p:ext>
    </p:extLst>
  </p:cSld>
  <p:clrMapOvr>
    <a:masterClrMapping/>
  </p:clrMapOvr>
  <p:transition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AA3ED08B-6E92-4BFB-9862-4FDBA5D8C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311" y="3603142"/>
            <a:ext cx="13634898" cy="9425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008BB3F-A546-497F-BAC7-EDC5527EFEC9}"/>
              </a:ext>
            </a:extLst>
          </p:cNvPr>
          <p:cNvSpPr txBox="1"/>
          <p:nvPr/>
        </p:nvSpPr>
        <p:spPr>
          <a:xfrm>
            <a:off x="15734789" y="5194315"/>
            <a:ext cx="7762763" cy="58939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결로여부에 따라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각 공장의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별 내부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들을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시각화 해본 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두 공장과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모두 공통적으로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내부 온도와 코일 온도는 결로가 아닐 때보다 낮은 온도를</a:t>
            </a:r>
            <a:endParaRPr lang="en-US" altLang="ko-KR" sz="4000" dirty="0">
              <a:latin typeface="넥슨Lv2고딕" panose="00000500000000000000" pitchFamily="2" charset="-127"/>
              <a:ea typeface="넥슨Lv2고딕" panose="000005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습도는 결로가 아닐 때보다 높은 습도를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갖는 것을 볼 수 있다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FE2A8B1-3CDA-4F54-8DB7-23F00BA4B9A8}"/>
              </a:ext>
            </a:extLst>
          </p:cNvPr>
          <p:cNvSpPr/>
          <p:nvPr/>
        </p:nvSpPr>
        <p:spPr>
          <a:xfrm>
            <a:off x="15438063" y="3285640"/>
            <a:ext cx="8356215" cy="9711271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66984D-9079-4A37-8A16-49C998817CFB}"/>
              </a:ext>
            </a:extLst>
          </p:cNvPr>
          <p:cNvSpPr txBox="1"/>
          <p:nvPr/>
        </p:nvSpPr>
        <p:spPr>
          <a:xfrm>
            <a:off x="1353311" y="2669415"/>
            <a:ext cx="10315227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공장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&amp;loc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차이 시각화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DBB6403-5F8A-4758-B57A-C0AA9B26F956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7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6A36C62B-870C-47D0-8EE2-5D23145C16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FA71CBD-21F8-49EE-8210-6725F20C2BE5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9" name="EDA">
            <a:extLst>
              <a:ext uri="{FF2B5EF4-FFF2-40B4-BE49-F238E27FC236}">
                <a16:creationId xmlns:a16="http://schemas.microsoft.com/office/drawing/2014/main" id="{11B9381D-F5F1-4CDE-A5B8-ED5DC161F747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3.1 Plant &amp; Loc에 따른 Feature">
            <a:extLst>
              <a:ext uri="{FF2B5EF4-FFF2-40B4-BE49-F238E27FC236}">
                <a16:creationId xmlns:a16="http://schemas.microsoft.com/office/drawing/2014/main" id="{16B5C3F1-75E3-4C69-A667-9A48F73AB6CF}"/>
              </a:ext>
            </a:extLst>
          </p:cNvPr>
          <p:cNvSpPr txBox="1"/>
          <p:nvPr/>
        </p:nvSpPr>
        <p:spPr>
          <a:xfrm>
            <a:off x="7006789" y="777622"/>
            <a:ext cx="722473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결로 여부</a:t>
            </a:r>
            <a:r>
              <a:rPr dirty="0">
                <a:solidFill>
                  <a:schemeClr val="bg1"/>
                </a:solidFill>
              </a:rPr>
              <a:t>에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EF8C6152-2DED-4C63-8BEB-C5CE2A760F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1371714"/>
      </p:ext>
    </p:extLst>
  </p:cSld>
  <p:clrMapOvr>
    <a:masterClrMapping/>
  </p:clrMapOvr>
  <p:transition spd="med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9F5B6C99-3F75-4A37-BD24-323501CE6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112" y="3753849"/>
            <a:ext cx="13436114" cy="9578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475107-4CE1-4509-BDA9-7982C546E76E}"/>
              </a:ext>
            </a:extLst>
          </p:cNvPr>
          <p:cNvSpPr txBox="1"/>
          <p:nvPr/>
        </p:nvSpPr>
        <p:spPr>
          <a:xfrm>
            <a:off x="1353312" y="2669415"/>
            <a:ext cx="8824358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월별 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시각화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F66A1F1-72C1-43D0-8614-DB9222DD5DEE}"/>
              </a:ext>
            </a:extLst>
          </p:cNvPr>
          <p:cNvSpPr/>
          <p:nvPr/>
        </p:nvSpPr>
        <p:spPr>
          <a:xfrm>
            <a:off x="15438063" y="3285640"/>
            <a:ext cx="8356215" cy="9711271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216E9E2-610D-42A2-8AE6-88D1ADEC5F83}"/>
              </a:ext>
            </a:extLst>
          </p:cNvPr>
          <p:cNvSpPr txBox="1"/>
          <p:nvPr/>
        </p:nvSpPr>
        <p:spPr>
          <a:xfrm>
            <a:off x="15734788" y="5194314"/>
            <a:ext cx="7762763" cy="58939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결로여부에 따라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각 공장의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별 내부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feature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들을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시각화 해본 결과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두 공장과 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loc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모두 공통적으로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내부 온도와 코일 온도는 결로가 아닐 때보다 낮은 온도를</a:t>
            </a:r>
            <a:endParaRPr lang="en-US" altLang="ko-KR" sz="4000" dirty="0">
              <a:latin typeface="넥슨Lv2고딕" panose="00000500000000000000" pitchFamily="2" charset="-127"/>
              <a:ea typeface="넥슨Lv2고딕" panose="000005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습도는 결로가 아닐 때보다 높은 습도를 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갖는 것을 볼 수 있다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2DC0256-7AF7-4655-8C5C-84B588A09740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4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E99FB68E-55BF-49EB-8CE9-D5B92EE101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0CC4AA9-8066-4F69-82AD-D9C9E0AB0C82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6" name="EDA">
            <a:extLst>
              <a:ext uri="{FF2B5EF4-FFF2-40B4-BE49-F238E27FC236}">
                <a16:creationId xmlns:a16="http://schemas.microsoft.com/office/drawing/2014/main" id="{CDE6DEDD-FACE-4D11-AF39-A1DAABAB7008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7" name="3.1 Plant &amp; Loc에 따른 Feature">
            <a:extLst>
              <a:ext uri="{FF2B5EF4-FFF2-40B4-BE49-F238E27FC236}">
                <a16:creationId xmlns:a16="http://schemas.microsoft.com/office/drawing/2014/main" id="{98472BE9-825B-462F-969D-86CB65A16826}"/>
              </a:ext>
            </a:extLst>
          </p:cNvPr>
          <p:cNvSpPr txBox="1"/>
          <p:nvPr/>
        </p:nvSpPr>
        <p:spPr>
          <a:xfrm>
            <a:off x="7006789" y="777622"/>
            <a:ext cx="5602496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날짜</a:t>
            </a:r>
            <a:r>
              <a:rPr dirty="0">
                <a:solidFill>
                  <a:schemeClr val="bg1"/>
                </a:solidFill>
              </a:rPr>
              <a:t>에 </a:t>
            </a:r>
            <a:r>
              <a:rPr dirty="0" err="1">
                <a:solidFill>
                  <a:schemeClr val="bg1"/>
                </a:solidFill>
              </a:rPr>
              <a:t>따른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8" name="Picture 2" descr="High Spirit, Harmony, Humanity">
            <a:extLst>
              <a:ext uri="{FF2B5EF4-FFF2-40B4-BE49-F238E27FC236}">
                <a16:creationId xmlns:a16="http://schemas.microsoft.com/office/drawing/2014/main" id="{C7EB4F3E-B692-463A-89F8-A4EE83B234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165375"/>
      </p:ext>
    </p:extLst>
  </p:cSld>
  <p:clrMapOvr>
    <a:masterClrMapping/>
  </p:clrMapOvr>
  <p:transition spd="med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FF02DA25-AE5B-4131-8283-B287F0706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923" y="2162034"/>
            <a:ext cx="12284764" cy="1105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A894F3-21B2-45B6-962E-E6AFA794C513}"/>
              </a:ext>
            </a:extLst>
          </p:cNvPr>
          <p:cNvSpPr/>
          <p:nvPr/>
        </p:nvSpPr>
        <p:spPr>
          <a:xfrm>
            <a:off x="15298915" y="2836019"/>
            <a:ext cx="8356215" cy="9711271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E380B9-C4A4-43D1-AB46-DEC4BFDC7673}"/>
              </a:ext>
            </a:extLst>
          </p:cNvPr>
          <p:cNvSpPr txBox="1"/>
          <p:nvPr/>
        </p:nvSpPr>
        <p:spPr>
          <a:xfrm>
            <a:off x="15595640" y="3167339"/>
            <a:ext cx="7762763" cy="88793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현대제철에서 제공해준 내 외부 온도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 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습도 간의 충분한 양의 상관관계가 존재하는지 파악하기 위한 </a:t>
            </a:r>
            <a:r>
              <a:rPr lang="ko-KR" altLang="en-US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히트맵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 </a:t>
            </a:r>
            <a:r>
              <a:rPr lang="ko-KR" altLang="en-US" sz="4000" dirty="0" err="1">
                <a:latin typeface="넥슨Lv2고딕" panose="00000500000000000000" pitchFamily="2" charset="-127"/>
                <a:ea typeface="넥슨Lv2고딕" panose="00000500000000000000" pitchFamily="2" charset="-127"/>
              </a:rPr>
              <a:t>내외부</a:t>
            </a:r>
            <a:r>
              <a:rPr lang="ko-KR" altLang="en-US" sz="4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 온도와 관련된 </a:t>
            </a:r>
            <a:r>
              <a:rPr lang="ko-KR" altLang="en-US" sz="4000" dirty="0" err="1">
                <a:latin typeface="넥슨Lv2고딕" panose="00000500000000000000" pitchFamily="2" charset="-127"/>
                <a:ea typeface="넥슨Lv2고딕" panose="00000500000000000000" pitchFamily="2" charset="-127"/>
              </a:rPr>
              <a:t>변수들</a:t>
            </a:r>
            <a:r>
              <a:rPr lang="ko-KR" altLang="en-US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끼리의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 상관관계에 있어서는 각각 </a:t>
            </a:r>
            <a:r>
              <a:rPr lang="en-US" altLang="ko-KR" sz="4000" dirty="0">
                <a:solidFill>
                  <a:srgbClr val="FF00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0.99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과 </a:t>
            </a:r>
            <a:r>
              <a:rPr lang="en-US" altLang="ko-KR" sz="4000" dirty="0">
                <a:solidFill>
                  <a:srgbClr val="FF00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0.97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로 </a:t>
            </a:r>
            <a:r>
              <a:rPr lang="ko-KR" altLang="en-US" sz="4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매우 강한 양의 상관관계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 보여주었다</a:t>
            </a: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 err="1">
                <a:latin typeface="넥슨Lv2고딕" panose="00000500000000000000" pitchFamily="2" charset="-127"/>
                <a:ea typeface="넥슨Lv2고딕" panose="00000500000000000000" pitchFamily="2" charset="-127"/>
              </a:rPr>
              <a:t>내외부</a:t>
            </a:r>
            <a:r>
              <a:rPr lang="ko-KR" altLang="en-US" sz="4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 습도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에 있어서는 </a:t>
            </a:r>
            <a:r>
              <a:rPr lang="en-US" altLang="ko-KR" sz="4000" dirty="0">
                <a:solidFill>
                  <a:srgbClr val="FF0000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0.81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이라는 </a:t>
            </a:r>
            <a:r>
              <a:rPr lang="ko-KR" altLang="en-US" sz="40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온도들간의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 상관관계보다는 </a:t>
            </a:r>
            <a:r>
              <a:rPr lang="ko-KR" altLang="en-US" sz="4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다소 약한 양의 상관관계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를 보여주었음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endParaRPr lang="en-US" altLang="ko-KR" sz="14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 </a:t>
            </a: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추후 기상 데이터를 활용하여 내부 습도를 예측하는데 있어서 추가적인 변수나 데이터를 통한 </a:t>
            </a:r>
            <a:r>
              <a:rPr lang="ko-KR" altLang="en-US" sz="4000" dirty="0">
                <a:latin typeface="넥슨Lv2고딕" panose="00000500000000000000" pitchFamily="2" charset="-127"/>
                <a:ea typeface="넥슨Lv2고딕" panose="00000500000000000000" pitchFamily="2" charset="-127"/>
              </a:rPr>
              <a:t>보완이 필요</a:t>
            </a:r>
            <a:endParaRPr lang="en-US" altLang="ko-KR" sz="40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E5F707F-6D1D-4134-B728-F1AB38901481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0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65CD8252-E2CB-4632-847C-0C3517C0B3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13B78F1-86A8-4D43-BE7D-91C3A61EBC9C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2" name="EDA">
            <a:extLst>
              <a:ext uri="{FF2B5EF4-FFF2-40B4-BE49-F238E27FC236}">
                <a16:creationId xmlns:a16="http://schemas.microsoft.com/office/drawing/2014/main" id="{A5C1208E-6CBC-4230-A0D3-F29CA17A16C5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3" name="3.1 Plant &amp; Loc에 따른 Feature">
            <a:extLst>
              <a:ext uri="{FF2B5EF4-FFF2-40B4-BE49-F238E27FC236}">
                <a16:creationId xmlns:a16="http://schemas.microsoft.com/office/drawing/2014/main" id="{F8101135-182A-4111-B3BC-C3D91CE2067F}"/>
              </a:ext>
            </a:extLst>
          </p:cNvPr>
          <p:cNvSpPr txBox="1"/>
          <p:nvPr/>
        </p:nvSpPr>
        <p:spPr>
          <a:xfrm>
            <a:off x="7006789" y="777622"/>
            <a:ext cx="7013138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 err="1">
                <a:solidFill>
                  <a:schemeClr val="bg1"/>
                </a:solidFill>
              </a:rPr>
              <a:t>내외부</a:t>
            </a:r>
            <a:r>
              <a:rPr lang="ko-KR" altLang="en-US" dirty="0">
                <a:solidFill>
                  <a:schemeClr val="bg1"/>
                </a:solidFill>
              </a:rPr>
              <a:t> 상관관계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EDA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4" name="Picture 2" descr="High Spirit, Harmony, Humanity">
            <a:extLst>
              <a:ext uri="{FF2B5EF4-FFF2-40B4-BE49-F238E27FC236}">
                <a16:creationId xmlns:a16="http://schemas.microsoft.com/office/drawing/2014/main" id="{9532BB1D-E1DF-4393-BF24-6FA9671200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045277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92BD4073-22A5-4EFE-AA26-6C222A6EAA01}"/>
              </a:ext>
            </a:extLst>
          </p:cNvPr>
          <p:cNvSpPr/>
          <p:nvPr/>
        </p:nvSpPr>
        <p:spPr>
          <a:xfrm>
            <a:off x="854764" y="2758222"/>
            <a:ext cx="4174545" cy="4099778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D606D57-52E0-4242-9A80-463A235EFD13}"/>
              </a:ext>
            </a:extLst>
          </p:cNvPr>
          <p:cNvSpPr/>
          <p:nvPr/>
        </p:nvSpPr>
        <p:spPr>
          <a:xfrm>
            <a:off x="833720" y="7552944"/>
            <a:ext cx="4195590" cy="5512975"/>
          </a:xfrm>
          <a:prstGeom prst="rect">
            <a:avLst/>
          </a:prstGeom>
          <a:solidFill>
            <a:srgbClr val="E6EDF9"/>
          </a:solidFill>
          <a:ln w="381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B4AB3CB-4FE9-49A0-86DF-E41407308FBE}"/>
              </a:ext>
            </a:extLst>
          </p:cNvPr>
          <p:cNvSpPr/>
          <p:nvPr/>
        </p:nvSpPr>
        <p:spPr>
          <a:xfrm>
            <a:off x="5522976" y="7554082"/>
            <a:ext cx="18027301" cy="5487418"/>
          </a:xfrm>
          <a:prstGeom prst="rect">
            <a:avLst/>
          </a:prstGeom>
          <a:noFill/>
          <a:ln w="381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F34CF9-1326-485F-9971-A1561970A543}"/>
              </a:ext>
            </a:extLst>
          </p:cNvPr>
          <p:cNvSpPr txBox="1"/>
          <p:nvPr/>
        </p:nvSpPr>
        <p:spPr>
          <a:xfrm>
            <a:off x="1753316" y="4500335"/>
            <a:ext cx="2377440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Model</a:t>
            </a:r>
            <a:endParaRPr lang="ko-KR" altLang="en-US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CA6F7A6-C099-4865-88CF-D9C1A6C0B959}"/>
              </a:ext>
            </a:extLst>
          </p:cNvPr>
          <p:cNvSpPr txBox="1"/>
          <p:nvPr/>
        </p:nvSpPr>
        <p:spPr>
          <a:xfrm>
            <a:off x="1742795" y="9970877"/>
            <a:ext cx="2377440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Result</a:t>
            </a:r>
            <a:endParaRPr lang="ko-KR" altLang="en-US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FF9AB8E-052B-490A-BFD9-10AA20E6A249}"/>
              </a:ext>
            </a:extLst>
          </p:cNvPr>
          <p:cNvSpPr/>
          <p:nvPr/>
        </p:nvSpPr>
        <p:spPr>
          <a:xfrm>
            <a:off x="5944317" y="3221179"/>
            <a:ext cx="1718462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ExtraTree Classifier</a:t>
            </a: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3600" dirty="0"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  <a:p>
            <a:pPr marL="571500" indent="-5715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sz="40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핵심 파라미터</a:t>
            </a:r>
            <a:b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criterion=</a:t>
            </a:r>
            <a:r>
              <a:rPr lang="en-US" altLang="ko-KR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gini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,  </a:t>
            </a:r>
            <a:r>
              <a:rPr lang="en-US" altLang="ko-KR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max_features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=auto,  </a:t>
            </a:r>
            <a:r>
              <a:rPr lang="en-US" altLang="ko-KR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min_samples_leaf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=1 </a:t>
            </a:r>
            <a:b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</a:b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min_samples_split=2, </a:t>
            </a:r>
            <a:r>
              <a:rPr lang="en-US" altLang="ko-KR" sz="3600" dirty="0" err="1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n_estimators</a:t>
            </a:r>
            <a:r>
              <a:rPr lang="en-US" altLang="ko-KR" sz="36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=1000, </a:t>
            </a:r>
            <a:r>
              <a:rPr lang="en-US" altLang="ko-KR" sz="3600" dirty="0">
                <a:solidFill>
                  <a:srgbClr val="FF000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threshold = 0.08</a:t>
            </a:r>
            <a:endParaRPr lang="ko-KR" altLang="en-US" sz="3600" dirty="0">
              <a:solidFill>
                <a:srgbClr val="FF0000"/>
              </a:solidFill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6A9AD4F-38AE-4678-AB9F-89B61EF5C3D4}"/>
              </a:ext>
            </a:extLst>
          </p:cNvPr>
          <p:cNvSpPr/>
          <p:nvPr/>
        </p:nvSpPr>
        <p:spPr>
          <a:xfrm>
            <a:off x="5501932" y="2741804"/>
            <a:ext cx="18027304" cy="4098214"/>
          </a:xfrm>
          <a:prstGeom prst="rect">
            <a:avLst/>
          </a:prstGeom>
          <a:noFill/>
          <a:ln w="38100" cap="flat">
            <a:solidFill>
              <a:srgbClr val="0080C7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0C2605C-536D-46D2-BAD1-A68CA9EF4B6E}"/>
              </a:ext>
            </a:extLst>
          </p:cNvPr>
          <p:cNvSpPr/>
          <p:nvPr/>
        </p:nvSpPr>
        <p:spPr>
          <a:xfrm>
            <a:off x="6048497" y="9697627"/>
            <a:ext cx="16976258" cy="1200329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kumimoji="1" lang="en-US" altLang="ko-KR" sz="72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CSI = 61.07%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kumimoji="1" lang="en-US" altLang="ko-KR" sz="72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AUC = 0.9831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24DCDE7-F87F-48F0-A1D8-27672CDDB4E0}"/>
              </a:ext>
            </a:extLst>
          </p:cNvPr>
          <p:cNvGrpSpPr/>
          <p:nvPr/>
        </p:nvGrpSpPr>
        <p:grpSpPr>
          <a:xfrm>
            <a:off x="854765" y="401955"/>
            <a:ext cx="19421061" cy="1485901"/>
            <a:chOff x="854765" y="401955"/>
            <a:chExt cx="19421061" cy="1485901"/>
          </a:xfrm>
        </p:grpSpPr>
        <p:pic>
          <p:nvPicPr>
            <p:cNvPr id="23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AA67AEB1-0B7E-4441-95FC-07BEA76486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854765" y="401955"/>
              <a:ext cx="19415760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AC6CB8F-82A4-4F28-8883-A59492019D82}"/>
                </a:ext>
              </a:extLst>
            </p:cNvPr>
            <p:cNvSpPr/>
            <p:nvPr/>
          </p:nvSpPr>
          <p:spPr>
            <a:xfrm>
              <a:off x="865788" y="401955"/>
              <a:ext cx="19410038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30" name="Picture 2" descr="High Spirit, Harmony, Humanity">
            <a:extLst>
              <a:ext uri="{FF2B5EF4-FFF2-40B4-BE49-F238E27FC236}">
                <a16:creationId xmlns:a16="http://schemas.microsoft.com/office/drawing/2014/main" id="{7F25A46E-267F-46CF-87BF-84FD7F83D3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F5D2A45-6B23-4FC2-B636-C9252992F26A}"/>
              </a:ext>
            </a:extLst>
          </p:cNvPr>
          <p:cNvSpPr txBox="1"/>
          <p:nvPr/>
        </p:nvSpPr>
        <p:spPr>
          <a:xfrm>
            <a:off x="1146112" y="567080"/>
            <a:ext cx="86455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문제 정의와 결과</a:t>
            </a:r>
          </a:p>
        </p:txBody>
      </p:sp>
      <p:sp>
        <p:nvSpPr>
          <p:cNvPr id="34" name="1.1 결로란?">
            <a:extLst>
              <a:ext uri="{FF2B5EF4-FFF2-40B4-BE49-F238E27FC236}">
                <a16:creationId xmlns:a16="http://schemas.microsoft.com/office/drawing/2014/main" id="{E1B3C232-0D00-4554-A5AF-126B423B1CA0}"/>
              </a:ext>
            </a:extLst>
          </p:cNvPr>
          <p:cNvSpPr txBox="1"/>
          <p:nvPr/>
        </p:nvSpPr>
        <p:spPr>
          <a:xfrm>
            <a:off x="9517054" y="807229"/>
            <a:ext cx="459741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1.</a:t>
            </a:r>
            <a:r>
              <a:rPr lang="en-US" dirty="0">
                <a:solidFill>
                  <a:schemeClr val="bg1"/>
                </a:solidFill>
              </a:rPr>
              <a:t>4 </a:t>
            </a:r>
            <a:r>
              <a:rPr lang="ko-KR" altLang="en-US" dirty="0">
                <a:solidFill>
                  <a:schemeClr val="bg1"/>
                </a:solidFill>
              </a:rPr>
              <a:t>결과 소개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914137"/>
      </p:ext>
    </p:extLst>
  </p:cSld>
  <p:clrMapOvr>
    <a:masterClrMapping/>
  </p:clrMapOvr>
  <p:transition spd="med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05E3800-9E2B-40A5-8644-CB70476EB4FA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7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1893BA70-9A57-4D36-9F34-211104483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E9E3901-B79B-4D61-A1DC-A63A377336B0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9" name="EDA">
            <a:extLst>
              <a:ext uri="{FF2B5EF4-FFF2-40B4-BE49-F238E27FC236}">
                <a16:creationId xmlns:a16="http://schemas.microsoft.com/office/drawing/2014/main" id="{220D8097-969F-4159-985F-7E0674C5C4DB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3.1 Plant &amp; Loc에 따른 Feature">
            <a:extLst>
              <a:ext uri="{FF2B5EF4-FFF2-40B4-BE49-F238E27FC236}">
                <a16:creationId xmlns:a16="http://schemas.microsoft.com/office/drawing/2014/main" id="{455F419B-1695-48CC-9AF9-10ACCA0F4BE1}"/>
              </a:ext>
            </a:extLst>
          </p:cNvPr>
          <p:cNvSpPr txBox="1"/>
          <p:nvPr/>
        </p:nvSpPr>
        <p:spPr>
          <a:xfrm>
            <a:off x="7006789" y="777622"/>
            <a:ext cx="6182783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EDA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ANOVA</a:t>
            </a:r>
            <a:r>
              <a:rPr lang="ko-KR" altLang="en-US" dirty="0">
                <a:solidFill>
                  <a:schemeClr val="bg1"/>
                </a:solidFill>
              </a:rPr>
              <a:t> 결과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6A14C78B-A6B9-4AFB-A388-378E6AEDB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2D0DA05-E93E-4BF5-9F9D-78F7CE4E46EB}"/>
              </a:ext>
            </a:extLst>
          </p:cNvPr>
          <p:cNvSpPr/>
          <p:nvPr/>
        </p:nvSpPr>
        <p:spPr>
          <a:xfrm>
            <a:off x="1304546" y="3326309"/>
            <a:ext cx="10911840" cy="670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tem_in ~ plant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일원분산분석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F=5.3, p=0.021297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hum_in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plant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일원분산분석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F=1120.47,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tem_coil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plant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일원분산분석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F=563.82,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tem_out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plant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일원분산분석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F=208.6,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hum_out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plant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일원분산분석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F=2303.22,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  <a:endParaRPr lang="ko-KR" altLang="en-US" sz="2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66E96E-A224-4A73-A3B3-C25C76107115}"/>
              </a:ext>
            </a:extLst>
          </p:cNvPr>
          <p:cNvSpPr/>
          <p:nvPr/>
        </p:nvSpPr>
        <p:spPr>
          <a:xfrm>
            <a:off x="1304546" y="2779556"/>
            <a:ext cx="3285742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3E11E36-37CE-4071-8EB4-8BFED18A4DDB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0FD7753-5B59-4FDB-80EE-BA1487F7BA0F}"/>
              </a:ext>
            </a:extLst>
          </p:cNvPr>
          <p:cNvSpPr/>
          <p:nvPr/>
        </p:nvSpPr>
        <p:spPr>
          <a:xfrm>
            <a:off x="12427413" y="3326309"/>
            <a:ext cx="1091184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tem_in ~ loc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일원분산분석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F=126.25, p=0.0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hum_in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loc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일원분산분석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F=509.68, p=0.0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tem_coil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loc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일원분산분석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F=13.04, p=0.0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  <a:endParaRPr lang="ko-KR" altLang="en-US" sz="2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1FD84F0-BDA8-4E09-8889-382598A288A5}"/>
              </a:ext>
            </a:extLst>
          </p:cNvPr>
          <p:cNvSpPr/>
          <p:nvPr/>
        </p:nvSpPr>
        <p:spPr>
          <a:xfrm>
            <a:off x="12427413" y="2779556"/>
            <a:ext cx="3285742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9380551"/>
      </p:ext>
    </p:extLst>
  </p:cSld>
  <p:clrMapOvr>
    <a:masterClrMapping/>
  </p:clrMapOvr>
  <p:transition spd="med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05E3800-9E2B-40A5-8644-CB70476EB4FA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7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1893BA70-9A57-4D36-9F34-211104483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E9E3901-B79B-4D61-A1DC-A63A377336B0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9" name="EDA">
            <a:extLst>
              <a:ext uri="{FF2B5EF4-FFF2-40B4-BE49-F238E27FC236}">
                <a16:creationId xmlns:a16="http://schemas.microsoft.com/office/drawing/2014/main" id="{220D8097-969F-4159-985F-7E0674C5C4DB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3.1 Plant &amp; Loc에 따른 Feature">
            <a:extLst>
              <a:ext uri="{FF2B5EF4-FFF2-40B4-BE49-F238E27FC236}">
                <a16:creationId xmlns:a16="http://schemas.microsoft.com/office/drawing/2014/main" id="{455F419B-1695-48CC-9AF9-10ACCA0F4BE1}"/>
              </a:ext>
            </a:extLst>
          </p:cNvPr>
          <p:cNvSpPr txBox="1"/>
          <p:nvPr/>
        </p:nvSpPr>
        <p:spPr>
          <a:xfrm>
            <a:off x="7006789" y="777622"/>
            <a:ext cx="6182783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EDA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ANOVA</a:t>
            </a:r>
            <a:r>
              <a:rPr lang="ko-KR" altLang="en-US" dirty="0">
                <a:solidFill>
                  <a:schemeClr val="bg1"/>
                </a:solidFill>
              </a:rPr>
              <a:t> 결과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6A14C78B-A6B9-4AFB-A388-378E6AEDB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EF4C1AE-289E-406F-92D5-EFC2F00D2309}"/>
              </a:ext>
            </a:extLst>
          </p:cNvPr>
          <p:cNvSpPr/>
          <p:nvPr/>
        </p:nvSpPr>
        <p:spPr>
          <a:xfrm>
            <a:off x="1304546" y="3326309"/>
            <a:ext cx="12192000" cy="938718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tem_in ~ plant * loc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C(plant) : F=5.33, p=0.021009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C(loc) : F=126.66,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C(plant):C(loc) : F=659.8,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hum_in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plant * loc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C(plant) : F=1142.17,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C(loc) : F=517.35,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C(plant):C(loc) : F=2878.81,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tem_coil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plant * loc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C(plant) : F=566.32,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C(loc) : F=13.0, p=2e-06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C(plant):C(loc) : F=764.17,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  <a:endParaRPr lang="ko-KR" altLang="en-US" sz="2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C666960-4718-43E4-8869-A03D5025CF05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6ACDEB3-CB93-4F4F-8F42-3D863CEE93C1}"/>
              </a:ext>
            </a:extLst>
          </p:cNvPr>
          <p:cNvSpPr/>
          <p:nvPr/>
        </p:nvSpPr>
        <p:spPr>
          <a:xfrm>
            <a:off x="1304546" y="2779556"/>
            <a:ext cx="403555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9ED9674-0D23-45F1-B52C-76CA93639E9C}"/>
              </a:ext>
            </a:extLst>
          </p:cNvPr>
          <p:cNvSpPr/>
          <p:nvPr/>
        </p:nvSpPr>
        <p:spPr>
          <a:xfrm>
            <a:off x="12405360" y="3326309"/>
            <a:ext cx="11314176" cy="68480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tem_in_avg_slope ~ plant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F=46.82,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hum_in_avg_slope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plant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F=2.3, p=0.12952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작지 않아 인해 그룹의 평균값이 통계적으로 유의미한 차이를 보이지 않습니다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tem_coil_avg_slope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plant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F=75.05,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tem_out_avg_slope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plant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F=533.18,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hum_out_avg_slope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plant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F=542.69, p=0.0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  <a:endParaRPr lang="ko-KR" altLang="en-US" sz="2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8065422-307F-4450-BAF6-4A5106043FBD}"/>
              </a:ext>
            </a:extLst>
          </p:cNvPr>
          <p:cNvSpPr/>
          <p:nvPr/>
        </p:nvSpPr>
        <p:spPr>
          <a:xfrm>
            <a:off x="12405360" y="2779556"/>
            <a:ext cx="403555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일교차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1671207"/>
      </p:ext>
    </p:extLst>
  </p:cSld>
  <p:clrMapOvr>
    <a:masterClrMapping/>
  </p:clrMapOvr>
  <p:transition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B6803C4-6466-430F-8ACC-510C351EE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546" y="7927965"/>
            <a:ext cx="12155575" cy="4653069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905E3800-9E2B-40A5-8644-CB70476EB4FA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7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1893BA70-9A57-4D36-9F34-211104483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E9E3901-B79B-4D61-A1DC-A63A377336B0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9" name="EDA">
            <a:extLst>
              <a:ext uri="{FF2B5EF4-FFF2-40B4-BE49-F238E27FC236}">
                <a16:creationId xmlns:a16="http://schemas.microsoft.com/office/drawing/2014/main" id="{220D8097-969F-4159-985F-7E0674C5C4DB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3.1 Plant &amp; Loc에 따른 Feature">
            <a:extLst>
              <a:ext uri="{FF2B5EF4-FFF2-40B4-BE49-F238E27FC236}">
                <a16:creationId xmlns:a16="http://schemas.microsoft.com/office/drawing/2014/main" id="{455F419B-1695-48CC-9AF9-10ACCA0F4BE1}"/>
              </a:ext>
            </a:extLst>
          </p:cNvPr>
          <p:cNvSpPr txBox="1"/>
          <p:nvPr/>
        </p:nvSpPr>
        <p:spPr>
          <a:xfrm>
            <a:off x="7006789" y="777622"/>
            <a:ext cx="6182783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EDA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ANOVA</a:t>
            </a:r>
            <a:r>
              <a:rPr lang="ko-KR" altLang="en-US" dirty="0">
                <a:solidFill>
                  <a:schemeClr val="bg1"/>
                </a:solidFill>
              </a:rPr>
              <a:t> 결과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6A14C78B-A6B9-4AFB-A388-378E6AEDB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5EAD216-EB53-46A6-BB77-84D26850CAB8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4E52382-F094-44F7-BBFE-14A4D1A163B5}"/>
              </a:ext>
            </a:extLst>
          </p:cNvPr>
          <p:cNvSpPr/>
          <p:nvPr/>
        </p:nvSpPr>
        <p:spPr>
          <a:xfrm>
            <a:off x="1304546" y="3326309"/>
            <a:ext cx="11497056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tem_in_avg_slope ~ loc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F=43.64,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hum_in_avg_slope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loc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F=11.58, p=1e-05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tem_coil_avg_slope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loc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F=206.55,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  <a:endParaRPr lang="ko-KR" altLang="en-US" sz="2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BCEC999-DBEF-4B5E-99F3-62552CE4593D}"/>
              </a:ext>
            </a:extLst>
          </p:cNvPr>
          <p:cNvSpPr/>
          <p:nvPr/>
        </p:nvSpPr>
        <p:spPr>
          <a:xfrm>
            <a:off x="1304546" y="2779556"/>
            <a:ext cx="403555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E7DE375-9E4F-4AF0-93F1-7000F6C31C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0" y="3374931"/>
            <a:ext cx="10618151" cy="4653069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1592C91-72BA-4453-858E-95FA2F1B41B7}"/>
              </a:ext>
            </a:extLst>
          </p:cNvPr>
          <p:cNvSpPr/>
          <p:nvPr/>
        </p:nvSpPr>
        <p:spPr>
          <a:xfrm>
            <a:off x="12192000" y="2785802"/>
            <a:ext cx="4864341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55E0FE6-7396-4C48-8132-84C0BA4F5AE5}"/>
              </a:ext>
            </a:extLst>
          </p:cNvPr>
          <p:cNvSpPr/>
          <p:nvPr/>
        </p:nvSpPr>
        <p:spPr>
          <a:xfrm>
            <a:off x="12215169" y="9833809"/>
            <a:ext cx="12192000" cy="135421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tem_in_coil_diff ~ 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: F=5130.22,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  <a:endParaRPr lang="ko-KR" altLang="en-US" sz="2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89B7FD5-4A73-4937-BDF5-DF61F2B1CB6D}"/>
              </a:ext>
            </a:extLst>
          </p:cNvPr>
          <p:cNvSpPr/>
          <p:nvPr/>
        </p:nvSpPr>
        <p:spPr>
          <a:xfrm>
            <a:off x="12192000" y="9266425"/>
            <a:ext cx="10048439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(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내부 온도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–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코일 온도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)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차이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3507880-9131-44C0-A9E4-69691B985F2F}"/>
              </a:ext>
            </a:extLst>
          </p:cNvPr>
          <p:cNvSpPr/>
          <p:nvPr/>
        </p:nvSpPr>
        <p:spPr>
          <a:xfrm>
            <a:off x="1304545" y="7408357"/>
            <a:ext cx="6308829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일교차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9726697"/>
      </p:ext>
    </p:extLst>
  </p:cSld>
  <p:clrMapOvr>
    <a:masterClrMapping/>
  </p:clrMapOvr>
  <p:transition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58BFBEBC-30C4-475D-8DF0-71F9732FB713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4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F136A593-49D7-4078-AE46-3CB660B0E66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A315B47-CF04-44F5-9FFC-568063972D46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7" name="EDA">
            <a:extLst>
              <a:ext uri="{FF2B5EF4-FFF2-40B4-BE49-F238E27FC236}">
                <a16:creationId xmlns:a16="http://schemas.microsoft.com/office/drawing/2014/main" id="{8305CF72-F419-4DF6-B015-1189C0A49528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" name="3.1 Plant &amp; Loc에 따른 Feature">
            <a:extLst>
              <a:ext uri="{FF2B5EF4-FFF2-40B4-BE49-F238E27FC236}">
                <a16:creationId xmlns:a16="http://schemas.microsoft.com/office/drawing/2014/main" id="{DD7403D7-1E2E-406C-89FF-331BC3D0133F}"/>
              </a:ext>
            </a:extLst>
          </p:cNvPr>
          <p:cNvSpPr txBox="1"/>
          <p:nvPr/>
        </p:nvSpPr>
        <p:spPr>
          <a:xfrm>
            <a:off x="7006789" y="777622"/>
            <a:ext cx="6182783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EDA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ANOVA</a:t>
            </a:r>
            <a:r>
              <a:rPr lang="ko-KR" altLang="en-US" dirty="0">
                <a:solidFill>
                  <a:schemeClr val="bg1"/>
                </a:solidFill>
              </a:rPr>
              <a:t> 결과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9" name="Picture 2" descr="High Spirit, Harmony, Humanity">
            <a:extLst>
              <a:ext uri="{FF2B5EF4-FFF2-40B4-BE49-F238E27FC236}">
                <a16:creationId xmlns:a16="http://schemas.microsoft.com/office/drawing/2014/main" id="{8329FA14-B3AB-4B0B-97DF-3FD4221935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5B21F17-8B3A-4A8B-83F0-95C7C2B1673B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31971F-B416-45E7-951F-C26C50DA5EFE}"/>
              </a:ext>
            </a:extLst>
          </p:cNvPr>
          <p:cNvSpPr/>
          <p:nvPr/>
        </p:nvSpPr>
        <p:spPr>
          <a:xfrm>
            <a:off x="1304545" y="2779556"/>
            <a:ext cx="9290567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ko-KR" altLang="en-US" sz="32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819FD0E-7C18-49D7-A961-9A3CF8DD7011}"/>
              </a:ext>
            </a:extLst>
          </p:cNvPr>
          <p:cNvSpPr/>
          <p:nvPr/>
        </p:nvSpPr>
        <p:spPr>
          <a:xfrm>
            <a:off x="12192000" y="2785802"/>
            <a:ext cx="883920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ko-KR" altLang="en-US" sz="32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Type 2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6651BAB-C221-458F-AAB4-105F75E99C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4546" y="3326309"/>
            <a:ext cx="9926671" cy="949403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6124DA5-97D9-49F6-AC67-20F3106DB1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95782" y="3473397"/>
            <a:ext cx="10015565" cy="881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07302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90CAE4D2-6D08-4B43-88A0-3421D8E9624B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4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33AFBDE1-8446-4B4C-8CF5-A37CD989848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FC309FA-916B-4660-9FCB-5C81718120D5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6" name="EDA">
            <a:extLst>
              <a:ext uri="{FF2B5EF4-FFF2-40B4-BE49-F238E27FC236}">
                <a16:creationId xmlns:a16="http://schemas.microsoft.com/office/drawing/2014/main" id="{796C6D7A-B36B-42F1-9EBA-7996F0C967F8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3.1 Plant &amp; Loc에 따른 Feature">
            <a:extLst>
              <a:ext uri="{FF2B5EF4-FFF2-40B4-BE49-F238E27FC236}">
                <a16:creationId xmlns:a16="http://schemas.microsoft.com/office/drawing/2014/main" id="{9CC106CB-8050-4456-B23E-3C7E52A4EF34}"/>
              </a:ext>
            </a:extLst>
          </p:cNvPr>
          <p:cNvSpPr txBox="1"/>
          <p:nvPr/>
        </p:nvSpPr>
        <p:spPr>
          <a:xfrm>
            <a:off x="7006789" y="777622"/>
            <a:ext cx="6182783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EDA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ANOVA</a:t>
            </a:r>
            <a:r>
              <a:rPr lang="ko-KR" altLang="en-US" dirty="0">
                <a:solidFill>
                  <a:schemeClr val="bg1"/>
                </a:solidFill>
              </a:rPr>
              <a:t> 결과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8" name="Picture 2" descr="High Spirit, Harmony, Humanity">
            <a:extLst>
              <a:ext uri="{FF2B5EF4-FFF2-40B4-BE49-F238E27FC236}">
                <a16:creationId xmlns:a16="http://schemas.microsoft.com/office/drawing/2014/main" id="{C9B3C14B-2E3C-4B51-A724-392B73C2D3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C221EDF-0484-4579-8528-ECAFF6BAE9DE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851DD7A-7AC6-4182-AA1B-6C78583D8C11}"/>
              </a:ext>
            </a:extLst>
          </p:cNvPr>
          <p:cNvSpPr/>
          <p:nvPr/>
        </p:nvSpPr>
        <p:spPr>
          <a:xfrm>
            <a:off x="1304545" y="2779556"/>
            <a:ext cx="9290567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C8EB4D3-5E55-4B91-9A8C-382E9BF170AE}"/>
              </a:ext>
            </a:extLst>
          </p:cNvPr>
          <p:cNvSpPr/>
          <p:nvPr/>
        </p:nvSpPr>
        <p:spPr>
          <a:xfrm>
            <a:off x="12192000" y="2785802"/>
            <a:ext cx="883920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Type 2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AC6F997-076B-4EC4-8805-C7910B4EA587}"/>
              </a:ext>
            </a:extLst>
          </p:cNvPr>
          <p:cNvSpPr/>
          <p:nvPr/>
        </p:nvSpPr>
        <p:spPr>
          <a:xfrm>
            <a:off x="1315067" y="3261196"/>
            <a:ext cx="10887455" cy="97565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tem_in ~ 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* loc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) : F=239.34,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C(loc) : F=125.53,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):C(loc) : F=1.13, p=0.324047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작지 않아 인해 그룹의 평균값이 통계적으로 유의미한 차이를 보이지 않습니다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hum_in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* loc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) : F=9434.66,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C(loc) : F=509.65,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):C(loc) : F=5.09, p=0.006156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tem_coil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~ 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 * loc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) : F=739.81, p=0.0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C(loc) : F=12.25, p=5e-06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분산분석 결과 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C(</a:t>
            </a:r>
            <a:r>
              <a:rPr lang="en-US" altLang="ko-KR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cond_loc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):C(loc) : F=3.29, p=0.037306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P-value </a:t>
            </a:r>
            <a:r>
              <a:rPr lang="ko-KR" altLang="en-US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값이 충분히 작음으로 인해 그룹의 평균값이 통계적으로 유의미하게 </a:t>
            </a:r>
            <a:r>
              <a:rPr lang="ko-KR" altLang="en-US" sz="2400" dirty="0" err="1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차이납니다</a:t>
            </a:r>
            <a:r>
              <a:rPr lang="en-US" altLang="ko-KR" sz="2400" dirty="0"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.</a:t>
            </a:r>
            <a:endParaRPr lang="ko-KR" altLang="en-US" sz="2400" dirty="0">
              <a:solidFill>
                <a:schemeClr val="tx1"/>
              </a:solidFill>
              <a:latin typeface="넥슨Lv2고딕 Light" panose="00000300000000000000" pitchFamily="2" charset="-127"/>
              <a:ea typeface="넥슨Lv2고딕 Light" panose="00000300000000000000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1FFDE78-3FE9-43FF-B3B3-DAA0F7FFE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3044" y="3349424"/>
            <a:ext cx="10741811" cy="323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5386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A68F880-D57F-4A2C-9BBE-EC7A764D6F3F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4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83FC1E05-4852-4F0D-AEBB-4975032A85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FB5F8AE-B917-4DDA-8F95-179204FE49B3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6" name="EDA">
            <a:extLst>
              <a:ext uri="{FF2B5EF4-FFF2-40B4-BE49-F238E27FC236}">
                <a16:creationId xmlns:a16="http://schemas.microsoft.com/office/drawing/2014/main" id="{F56E017A-5368-4CA9-8A74-0F149141E519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3.1 Plant &amp; Loc에 따른 Feature">
            <a:extLst>
              <a:ext uri="{FF2B5EF4-FFF2-40B4-BE49-F238E27FC236}">
                <a16:creationId xmlns:a16="http://schemas.microsoft.com/office/drawing/2014/main" id="{36EAC3BA-EA9F-42D9-BC80-30131ABF4B56}"/>
              </a:ext>
            </a:extLst>
          </p:cNvPr>
          <p:cNvSpPr txBox="1"/>
          <p:nvPr/>
        </p:nvSpPr>
        <p:spPr>
          <a:xfrm>
            <a:off x="7006789" y="777622"/>
            <a:ext cx="6182783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EDA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ANOVA</a:t>
            </a:r>
            <a:r>
              <a:rPr lang="ko-KR" altLang="en-US" dirty="0">
                <a:solidFill>
                  <a:schemeClr val="bg1"/>
                </a:solidFill>
              </a:rPr>
              <a:t> 결과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8" name="Picture 2" descr="High Spirit, Harmony, Humanity">
            <a:extLst>
              <a:ext uri="{FF2B5EF4-FFF2-40B4-BE49-F238E27FC236}">
                <a16:creationId xmlns:a16="http://schemas.microsoft.com/office/drawing/2014/main" id="{4307BF0C-CA27-40F0-AFB3-C6DF5EB2AC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8248A8E-D56E-42B2-8794-16AECD6B3DE9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61F7045-C624-4C9E-AEC2-9B2F84CFACE0}"/>
              </a:ext>
            </a:extLst>
          </p:cNvPr>
          <p:cNvSpPr/>
          <p:nvPr/>
        </p:nvSpPr>
        <p:spPr>
          <a:xfrm>
            <a:off x="1304545" y="2779556"/>
            <a:ext cx="9290567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ko-KR" altLang="en-US" sz="32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일교차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1448D84-9DEE-47C3-A33B-0D25C7986AAF}"/>
              </a:ext>
            </a:extLst>
          </p:cNvPr>
          <p:cNvSpPr/>
          <p:nvPr/>
        </p:nvSpPr>
        <p:spPr>
          <a:xfrm>
            <a:off x="12192000" y="2785802"/>
            <a:ext cx="883920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ko-KR" altLang="en-US" sz="3200" dirty="0" err="1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공장별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일교차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Type 2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1D22AB6-9A77-44A7-A778-53C60F4208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221"/>
          <a:stretch/>
        </p:blipFill>
        <p:spPr>
          <a:xfrm>
            <a:off x="1359298" y="3511861"/>
            <a:ext cx="10711934" cy="842174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C12A19E-E1C2-4CDA-97E8-AFA5EE6D88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12770" y="3480431"/>
            <a:ext cx="10711934" cy="675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9697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A68F880-D57F-4A2C-9BBE-EC7A764D6F3F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4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83FC1E05-4852-4F0D-AEBB-4975032A85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FB5F8AE-B917-4DDA-8F95-179204FE49B3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6" name="EDA">
            <a:extLst>
              <a:ext uri="{FF2B5EF4-FFF2-40B4-BE49-F238E27FC236}">
                <a16:creationId xmlns:a16="http://schemas.microsoft.com/office/drawing/2014/main" id="{F56E017A-5368-4CA9-8A74-0F149141E519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3.1 Plant &amp; Loc에 따른 Feature">
            <a:extLst>
              <a:ext uri="{FF2B5EF4-FFF2-40B4-BE49-F238E27FC236}">
                <a16:creationId xmlns:a16="http://schemas.microsoft.com/office/drawing/2014/main" id="{36EAC3BA-EA9F-42D9-BC80-30131ABF4B56}"/>
              </a:ext>
            </a:extLst>
          </p:cNvPr>
          <p:cNvSpPr txBox="1"/>
          <p:nvPr/>
        </p:nvSpPr>
        <p:spPr>
          <a:xfrm>
            <a:off x="7006789" y="777622"/>
            <a:ext cx="6182783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EDA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ANOVA</a:t>
            </a:r>
            <a:r>
              <a:rPr lang="ko-KR" altLang="en-US" dirty="0">
                <a:solidFill>
                  <a:schemeClr val="bg1"/>
                </a:solidFill>
              </a:rPr>
              <a:t> 결과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8" name="Picture 2" descr="High Spirit, Harmony, Humanity">
            <a:extLst>
              <a:ext uri="{FF2B5EF4-FFF2-40B4-BE49-F238E27FC236}">
                <a16:creationId xmlns:a16="http://schemas.microsoft.com/office/drawing/2014/main" id="{4307BF0C-CA27-40F0-AFB3-C6DF5EB2AC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8248A8E-D56E-42B2-8794-16AECD6B3DE9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61F7045-C624-4C9E-AEC2-9B2F84CFACE0}"/>
              </a:ext>
            </a:extLst>
          </p:cNvPr>
          <p:cNvSpPr/>
          <p:nvPr/>
        </p:nvSpPr>
        <p:spPr>
          <a:xfrm>
            <a:off x="1304545" y="2779556"/>
            <a:ext cx="9290567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일교차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1448D84-9DEE-47C3-A33B-0D25C7986AAF}"/>
              </a:ext>
            </a:extLst>
          </p:cNvPr>
          <p:cNvSpPr/>
          <p:nvPr/>
        </p:nvSpPr>
        <p:spPr>
          <a:xfrm>
            <a:off x="12192000" y="2785802"/>
            <a:ext cx="883920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loc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별 일교차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Type 2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3BE1DDC-CA56-4D0C-AFB1-7F6636B66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697" y="3468591"/>
            <a:ext cx="11484183" cy="648863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6EA6863-24F0-4B93-AB0D-2FF9B4BD17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0" y="3468591"/>
            <a:ext cx="11114678" cy="647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674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A68F880-D57F-4A2C-9BBE-EC7A764D6F3F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4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83FC1E05-4852-4F0D-AEBB-4975032A85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FB5F8AE-B917-4DDA-8F95-179204FE49B3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6" name="EDA">
            <a:extLst>
              <a:ext uri="{FF2B5EF4-FFF2-40B4-BE49-F238E27FC236}">
                <a16:creationId xmlns:a16="http://schemas.microsoft.com/office/drawing/2014/main" id="{F56E017A-5368-4CA9-8A74-0F149141E519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3.1 Plant &amp; Loc에 따른 Feature">
            <a:extLst>
              <a:ext uri="{FF2B5EF4-FFF2-40B4-BE49-F238E27FC236}">
                <a16:creationId xmlns:a16="http://schemas.microsoft.com/office/drawing/2014/main" id="{36EAC3BA-EA9F-42D9-BC80-30131ABF4B56}"/>
              </a:ext>
            </a:extLst>
          </p:cNvPr>
          <p:cNvSpPr txBox="1"/>
          <p:nvPr/>
        </p:nvSpPr>
        <p:spPr>
          <a:xfrm>
            <a:off x="7006789" y="777622"/>
            <a:ext cx="6182783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EDA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ANOVA</a:t>
            </a:r>
            <a:r>
              <a:rPr lang="ko-KR" altLang="en-US" dirty="0">
                <a:solidFill>
                  <a:schemeClr val="bg1"/>
                </a:solidFill>
              </a:rPr>
              <a:t> 결과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8" name="Picture 2" descr="High Spirit, Harmony, Humanity">
            <a:extLst>
              <a:ext uri="{FF2B5EF4-FFF2-40B4-BE49-F238E27FC236}">
                <a16:creationId xmlns:a16="http://schemas.microsoft.com/office/drawing/2014/main" id="{4307BF0C-CA27-40F0-AFB3-C6DF5EB2AC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8248A8E-D56E-42B2-8794-16AECD6B3DE9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61F7045-C624-4C9E-AEC2-9B2F84CFACE0}"/>
              </a:ext>
            </a:extLst>
          </p:cNvPr>
          <p:cNvSpPr/>
          <p:nvPr/>
        </p:nvSpPr>
        <p:spPr>
          <a:xfrm>
            <a:off x="1304545" y="2779556"/>
            <a:ext cx="9290567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월별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1448D84-9DEE-47C3-A33B-0D25C7986AAF}"/>
              </a:ext>
            </a:extLst>
          </p:cNvPr>
          <p:cNvSpPr/>
          <p:nvPr/>
        </p:nvSpPr>
        <p:spPr>
          <a:xfrm>
            <a:off x="12192000" y="2785802"/>
            <a:ext cx="883920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결로 여부에 따른 월별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ANOVA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506EBF8-30A6-4EB2-94A1-28C248747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919" y="3326309"/>
            <a:ext cx="8563035" cy="961206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C73DB04-7707-4D90-AACB-09106DE10E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100" b="18258"/>
          <a:stretch/>
        </p:blipFill>
        <p:spPr>
          <a:xfrm>
            <a:off x="12202522" y="3326309"/>
            <a:ext cx="9752526" cy="828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02603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05E3800-9E2B-40A5-8644-CB70476EB4FA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7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1893BA70-9A57-4D36-9F34-211104483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E9E3901-B79B-4D61-A1DC-A63A377336B0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9" name="EDA">
            <a:extLst>
              <a:ext uri="{FF2B5EF4-FFF2-40B4-BE49-F238E27FC236}">
                <a16:creationId xmlns:a16="http://schemas.microsoft.com/office/drawing/2014/main" id="{220D8097-969F-4159-985F-7E0674C5C4DB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3.1 Plant &amp; Loc에 따른 Feature">
            <a:extLst>
              <a:ext uri="{FF2B5EF4-FFF2-40B4-BE49-F238E27FC236}">
                <a16:creationId xmlns:a16="http://schemas.microsoft.com/office/drawing/2014/main" id="{455F419B-1695-48CC-9AF9-10ACCA0F4BE1}"/>
              </a:ext>
            </a:extLst>
          </p:cNvPr>
          <p:cNvSpPr txBox="1"/>
          <p:nvPr/>
        </p:nvSpPr>
        <p:spPr>
          <a:xfrm>
            <a:off x="7006789" y="777622"/>
            <a:ext cx="6561091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상관관계 </a:t>
            </a:r>
            <a:r>
              <a:rPr lang="en-US" altLang="ko-KR" dirty="0">
                <a:solidFill>
                  <a:schemeClr val="bg1"/>
                </a:solidFill>
              </a:rPr>
              <a:t>Heatmap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6A14C78B-A6B9-4AFB-A388-378E6AEDB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1C866FD-B35D-4DB4-ABF4-B41B40DED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300" y="3708144"/>
            <a:ext cx="10189071" cy="874189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E2E3DCA-C918-4F39-A089-21C127D79BF8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E64F1D4-0C75-4618-BEDE-027B678F1620}"/>
              </a:ext>
            </a:extLst>
          </p:cNvPr>
          <p:cNvSpPr/>
          <p:nvPr/>
        </p:nvSpPr>
        <p:spPr>
          <a:xfrm>
            <a:off x="1856552" y="2785802"/>
            <a:ext cx="9290567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Weather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온도 상관관계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heatmap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69FFFB-66D1-4B75-BFBC-9D21E72C6C00}"/>
              </a:ext>
            </a:extLst>
          </p:cNvPr>
          <p:cNvSpPr/>
          <p:nvPr/>
        </p:nvSpPr>
        <p:spPr>
          <a:xfrm>
            <a:off x="13649967" y="2785802"/>
            <a:ext cx="883920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Weather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습도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상관관계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heatmap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72CD32E-A5D2-47D2-A85E-8559E4B995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47015" y="3688433"/>
            <a:ext cx="10245105" cy="909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31593"/>
      </p:ext>
    </p:extLst>
  </p:cSld>
  <p:clrMapOvr>
    <a:masterClrMapping/>
  </p:clrMapOvr>
  <p:transition spd="med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05E3800-9E2B-40A5-8644-CB70476EB4FA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7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1893BA70-9A57-4D36-9F34-211104483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E9E3901-B79B-4D61-A1DC-A63A377336B0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9" name="EDA">
            <a:extLst>
              <a:ext uri="{FF2B5EF4-FFF2-40B4-BE49-F238E27FC236}">
                <a16:creationId xmlns:a16="http://schemas.microsoft.com/office/drawing/2014/main" id="{220D8097-969F-4159-985F-7E0674C5C4DB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3.1 Plant &amp; Loc에 따른 Feature">
            <a:extLst>
              <a:ext uri="{FF2B5EF4-FFF2-40B4-BE49-F238E27FC236}">
                <a16:creationId xmlns:a16="http://schemas.microsoft.com/office/drawing/2014/main" id="{455F419B-1695-48CC-9AF9-10ACCA0F4BE1}"/>
              </a:ext>
            </a:extLst>
          </p:cNvPr>
          <p:cNvSpPr txBox="1"/>
          <p:nvPr/>
        </p:nvSpPr>
        <p:spPr>
          <a:xfrm>
            <a:off x="7006789" y="777622"/>
            <a:ext cx="6561091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상관관계 </a:t>
            </a:r>
            <a:r>
              <a:rPr lang="en-US" altLang="ko-KR" dirty="0">
                <a:solidFill>
                  <a:schemeClr val="bg1"/>
                </a:solidFill>
              </a:rPr>
              <a:t>Heatmap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6A14C78B-A6B9-4AFB-A388-378E6AEDB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E2E3DCA-C918-4F39-A089-21C127D79BF8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E64F1D4-0C75-4618-BEDE-027B678F1620}"/>
              </a:ext>
            </a:extLst>
          </p:cNvPr>
          <p:cNvSpPr/>
          <p:nvPr/>
        </p:nvSpPr>
        <p:spPr>
          <a:xfrm>
            <a:off x="1856552" y="2785802"/>
            <a:ext cx="9290567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Weather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풍속 상관관계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heatmap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69FFFB-66D1-4B75-BFBC-9D21E72C6C00}"/>
              </a:ext>
            </a:extLst>
          </p:cNvPr>
          <p:cNvSpPr/>
          <p:nvPr/>
        </p:nvSpPr>
        <p:spPr>
          <a:xfrm>
            <a:off x="13649967" y="2785802"/>
            <a:ext cx="883920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Weather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강수량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상관관계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heatmap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693E1EC-23B2-48F6-845D-D834EBAB3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300" y="3709240"/>
            <a:ext cx="10216816" cy="874079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1B12CCD-E51A-4187-99B4-B489D91662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47015" y="3688433"/>
            <a:ext cx="10245105" cy="890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61526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9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62A30C-B478-443B-B18A-87B43D0060B2}"/>
              </a:ext>
            </a:extLst>
          </p:cNvPr>
          <p:cNvSpPr txBox="1"/>
          <p:nvPr/>
        </p:nvSpPr>
        <p:spPr>
          <a:xfrm>
            <a:off x="9963150" y="6550223"/>
            <a:ext cx="44577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ko-KR" altLang="en-US" sz="4000" dirty="0">
                <a:latin typeface="넥슨Lv2고딕 Light" panose="00000300000000000000" pitchFamily="2" charset="-127"/>
                <a:ea typeface="넥슨Lv2고딕 Light" panose="00000300000000000000" pitchFamily="2" charset="-127"/>
              </a:rPr>
              <a:t>시연 영상</a:t>
            </a:r>
          </a:p>
        </p:txBody>
      </p:sp>
      <p:pic>
        <p:nvPicPr>
          <p:cNvPr id="2" name="시연 영상">
            <a:hlinkClick r:id="" action="ppaction://media"/>
            <a:extLst>
              <a:ext uri="{FF2B5EF4-FFF2-40B4-BE49-F238E27FC236}">
                <a16:creationId xmlns:a16="http://schemas.microsoft.com/office/drawing/2014/main" id="{70B3257D-133C-4C8E-AD2C-CB071D453C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56944" y="2293129"/>
            <a:ext cx="19670112" cy="11056339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7731AE4F-F44B-4042-A857-B8C4CEA55980}"/>
              </a:ext>
            </a:extLst>
          </p:cNvPr>
          <p:cNvGrpSpPr/>
          <p:nvPr/>
        </p:nvGrpSpPr>
        <p:grpSpPr>
          <a:xfrm>
            <a:off x="854765" y="401955"/>
            <a:ext cx="19421061" cy="1485901"/>
            <a:chOff x="854765" y="401955"/>
            <a:chExt cx="19421061" cy="1485901"/>
          </a:xfrm>
        </p:grpSpPr>
        <p:pic>
          <p:nvPicPr>
            <p:cNvPr id="17" name="Picture 4" descr="철, 그 이상의 가치 창조 Engineering the Future beyond Steel">
              <a:extLst>
                <a:ext uri="{FF2B5EF4-FFF2-40B4-BE49-F238E27FC236}">
                  <a16:creationId xmlns:a16="http://schemas.microsoft.com/office/drawing/2014/main" id="{29D8B7EE-F53D-4C36-B187-E905EE592EB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20" t="45878" b="36510"/>
            <a:stretch/>
          </p:blipFill>
          <p:spPr bwMode="auto">
            <a:xfrm>
              <a:off x="854765" y="401955"/>
              <a:ext cx="19415760" cy="1485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AD24C17-FED8-466B-A8E6-831FF47FBF6D}"/>
                </a:ext>
              </a:extLst>
            </p:cNvPr>
            <p:cNvSpPr/>
            <p:nvPr/>
          </p:nvSpPr>
          <p:spPr>
            <a:xfrm>
              <a:off x="865788" y="401955"/>
              <a:ext cx="19410038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19" name="Picture 2" descr="High Spirit, Harmony, Humanity">
            <a:extLst>
              <a:ext uri="{FF2B5EF4-FFF2-40B4-BE49-F238E27FC236}">
                <a16:creationId xmlns:a16="http://schemas.microsoft.com/office/drawing/2014/main" id="{820738FF-3C5D-43DD-95D9-4433F676A2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E7D9379-6DE6-4AA5-9B5C-3FD40A4B80C3}"/>
              </a:ext>
            </a:extLst>
          </p:cNvPr>
          <p:cNvSpPr txBox="1"/>
          <p:nvPr/>
        </p:nvSpPr>
        <p:spPr>
          <a:xfrm>
            <a:off x="1146112" y="567080"/>
            <a:ext cx="8645587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ko-KR" altLang="en-US" sz="8500" dirty="0">
                <a:solidFill>
                  <a:schemeClr val="bg1"/>
                </a:solidFill>
                <a:latin typeface="Typo_SsangmunDong B" panose="02020803020101020101" pitchFamily="18" charset="-127"/>
                <a:ea typeface="Typo_SsangmunDong B" panose="02020803020101020101" pitchFamily="18" charset="-127"/>
              </a:rPr>
              <a:t>문제 정의와 결과</a:t>
            </a:r>
          </a:p>
        </p:txBody>
      </p:sp>
      <p:sp>
        <p:nvSpPr>
          <p:cNvPr id="21" name="1.1 결로란?">
            <a:extLst>
              <a:ext uri="{FF2B5EF4-FFF2-40B4-BE49-F238E27FC236}">
                <a16:creationId xmlns:a16="http://schemas.microsoft.com/office/drawing/2014/main" id="{330E7E8B-C472-453E-BE41-2DEDC6A45DF5}"/>
              </a:ext>
            </a:extLst>
          </p:cNvPr>
          <p:cNvSpPr txBox="1"/>
          <p:nvPr/>
        </p:nvSpPr>
        <p:spPr>
          <a:xfrm>
            <a:off x="9517054" y="807229"/>
            <a:ext cx="4597412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1.</a:t>
            </a:r>
            <a:r>
              <a:rPr lang="en-US" dirty="0">
                <a:solidFill>
                  <a:schemeClr val="bg1"/>
                </a:solidFill>
              </a:rPr>
              <a:t>4 </a:t>
            </a:r>
            <a:r>
              <a:rPr lang="ko-KR" altLang="en-US" dirty="0">
                <a:solidFill>
                  <a:schemeClr val="bg1"/>
                </a:solidFill>
              </a:rPr>
              <a:t>결과 소개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57141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05E3800-9E2B-40A5-8644-CB70476EB4FA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7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1893BA70-9A57-4D36-9F34-211104483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E9E3901-B79B-4D61-A1DC-A63A377336B0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9" name="EDA">
            <a:extLst>
              <a:ext uri="{FF2B5EF4-FFF2-40B4-BE49-F238E27FC236}">
                <a16:creationId xmlns:a16="http://schemas.microsoft.com/office/drawing/2014/main" id="{220D8097-969F-4159-985F-7E0674C5C4DB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3.1 Plant &amp; Loc에 따른 Feature">
            <a:extLst>
              <a:ext uri="{FF2B5EF4-FFF2-40B4-BE49-F238E27FC236}">
                <a16:creationId xmlns:a16="http://schemas.microsoft.com/office/drawing/2014/main" id="{455F419B-1695-48CC-9AF9-10ACCA0F4BE1}"/>
              </a:ext>
            </a:extLst>
          </p:cNvPr>
          <p:cNvSpPr txBox="1"/>
          <p:nvPr/>
        </p:nvSpPr>
        <p:spPr>
          <a:xfrm>
            <a:off x="7006789" y="777622"/>
            <a:ext cx="6561091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상관관계 </a:t>
            </a:r>
            <a:r>
              <a:rPr lang="en-US" altLang="ko-KR" dirty="0">
                <a:solidFill>
                  <a:schemeClr val="bg1"/>
                </a:solidFill>
              </a:rPr>
              <a:t>Heatmap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6A14C78B-A6B9-4AFB-A388-378E6AEDB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E2E3DCA-C918-4F39-A089-21C127D79BF8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E64F1D4-0C75-4618-BEDE-027B678F1620}"/>
              </a:ext>
            </a:extLst>
          </p:cNvPr>
          <p:cNvSpPr/>
          <p:nvPr/>
        </p:nvSpPr>
        <p:spPr>
          <a:xfrm>
            <a:off x="1856552" y="2785802"/>
            <a:ext cx="9290567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Weather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해면기압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현지기압 상관관계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heatmap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69FFFB-66D1-4B75-BFBC-9D21E72C6C00}"/>
              </a:ext>
            </a:extLst>
          </p:cNvPr>
          <p:cNvSpPr/>
          <p:nvPr/>
        </p:nvSpPr>
        <p:spPr>
          <a:xfrm>
            <a:off x="13649967" y="2785802"/>
            <a:ext cx="883920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Plant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온도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Trend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상관관계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heatmap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1215DCF-7558-4C8C-A3F1-21D450F00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300" y="3688432"/>
            <a:ext cx="10227737" cy="876160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D133C20-29F0-4A02-968C-6C05F2926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75639" y="3688432"/>
            <a:ext cx="10387855" cy="893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34038"/>
      </p:ext>
    </p:extLst>
  </p:cSld>
  <p:clrMapOvr>
    <a:masterClrMapping/>
  </p:clrMapOvr>
  <p:transition spd="med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05E3800-9E2B-40A5-8644-CB70476EB4FA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7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1893BA70-9A57-4D36-9F34-211104483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E9E3901-B79B-4D61-A1DC-A63A377336B0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9" name="EDA">
            <a:extLst>
              <a:ext uri="{FF2B5EF4-FFF2-40B4-BE49-F238E27FC236}">
                <a16:creationId xmlns:a16="http://schemas.microsoft.com/office/drawing/2014/main" id="{220D8097-969F-4159-985F-7E0674C5C4DB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3.1 Plant &amp; Loc에 따른 Feature">
            <a:extLst>
              <a:ext uri="{FF2B5EF4-FFF2-40B4-BE49-F238E27FC236}">
                <a16:creationId xmlns:a16="http://schemas.microsoft.com/office/drawing/2014/main" id="{455F419B-1695-48CC-9AF9-10ACCA0F4BE1}"/>
              </a:ext>
            </a:extLst>
          </p:cNvPr>
          <p:cNvSpPr txBox="1"/>
          <p:nvPr/>
        </p:nvSpPr>
        <p:spPr>
          <a:xfrm>
            <a:off x="7006789" y="777622"/>
            <a:ext cx="6561091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상관관계 </a:t>
            </a:r>
            <a:r>
              <a:rPr lang="en-US" altLang="ko-KR" dirty="0">
                <a:solidFill>
                  <a:schemeClr val="bg1"/>
                </a:solidFill>
              </a:rPr>
              <a:t>Heatmap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6A14C78B-A6B9-4AFB-A388-378E6AEDB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E2E3DCA-C918-4F39-A089-21C127D79BF8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E64F1D4-0C75-4618-BEDE-027B678F1620}"/>
              </a:ext>
            </a:extLst>
          </p:cNvPr>
          <p:cNvSpPr/>
          <p:nvPr/>
        </p:nvSpPr>
        <p:spPr>
          <a:xfrm>
            <a:off x="1856552" y="2785802"/>
            <a:ext cx="9290567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Plant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온도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Seasonal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상관관계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heatmap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69FFFB-66D1-4B75-BFBC-9D21E72C6C00}"/>
              </a:ext>
            </a:extLst>
          </p:cNvPr>
          <p:cNvSpPr/>
          <p:nvPr/>
        </p:nvSpPr>
        <p:spPr>
          <a:xfrm>
            <a:off x="13649967" y="2785802"/>
            <a:ext cx="8839200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Plant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습도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Trend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상관관계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heatmap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9D072DB-3914-41EA-A6C4-148260E906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299" y="3688432"/>
            <a:ext cx="10245105" cy="881474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F0828BE-40CC-477C-865E-E7AFCD49AF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47014" y="3652081"/>
            <a:ext cx="10145373" cy="912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025361"/>
      </p:ext>
    </p:extLst>
  </p:cSld>
  <p:clrMapOvr>
    <a:masterClrMapping/>
  </p:clrMapOvr>
  <p:transition spd="med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05E3800-9E2B-40A5-8644-CB70476EB4FA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7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1893BA70-9A57-4D36-9F34-211104483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E9E3901-B79B-4D61-A1DC-A63A377336B0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9" name="EDA">
            <a:extLst>
              <a:ext uri="{FF2B5EF4-FFF2-40B4-BE49-F238E27FC236}">
                <a16:creationId xmlns:a16="http://schemas.microsoft.com/office/drawing/2014/main" id="{220D8097-969F-4159-985F-7E0674C5C4DB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3.1 Plant &amp; Loc에 따른 Feature">
            <a:extLst>
              <a:ext uri="{FF2B5EF4-FFF2-40B4-BE49-F238E27FC236}">
                <a16:creationId xmlns:a16="http://schemas.microsoft.com/office/drawing/2014/main" id="{455F419B-1695-48CC-9AF9-10ACCA0F4BE1}"/>
              </a:ext>
            </a:extLst>
          </p:cNvPr>
          <p:cNvSpPr txBox="1"/>
          <p:nvPr/>
        </p:nvSpPr>
        <p:spPr>
          <a:xfrm>
            <a:off x="7006789" y="777622"/>
            <a:ext cx="6561091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상관관계 </a:t>
            </a:r>
            <a:r>
              <a:rPr lang="en-US" altLang="ko-KR" dirty="0">
                <a:solidFill>
                  <a:schemeClr val="bg1"/>
                </a:solidFill>
              </a:rPr>
              <a:t>Heatmap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6A14C78B-A6B9-4AFB-A388-378E6AEDB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E2E3DCA-C918-4F39-A089-21C127D79BF8}"/>
              </a:ext>
            </a:extLst>
          </p:cNvPr>
          <p:cNvSpPr/>
          <p:nvPr/>
        </p:nvSpPr>
        <p:spPr>
          <a:xfrm>
            <a:off x="854764" y="2403967"/>
            <a:ext cx="22695517" cy="10637532"/>
          </a:xfrm>
          <a:prstGeom prst="rect">
            <a:avLst/>
          </a:prstGeom>
          <a:noFill/>
          <a:ln w="38100" cap="flat">
            <a:solidFill>
              <a:schemeClr val="tx2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E64F1D4-0C75-4618-BEDE-027B678F1620}"/>
              </a:ext>
            </a:extLst>
          </p:cNvPr>
          <p:cNvSpPr/>
          <p:nvPr/>
        </p:nvSpPr>
        <p:spPr>
          <a:xfrm>
            <a:off x="1856552" y="2785802"/>
            <a:ext cx="9290567" cy="546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Plant 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습도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Seasonal</a:t>
            </a:r>
            <a:r>
              <a:rPr lang="ko-KR" altLang="en-US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 상관관계 </a:t>
            </a:r>
            <a:r>
              <a:rPr lang="en-US" altLang="ko-KR" sz="3200" dirty="0">
                <a:solidFill>
                  <a:schemeClr val="tx1"/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heatmap</a:t>
            </a:r>
            <a:endParaRPr lang="ko-KR" altLang="en-US" sz="3200" dirty="0">
              <a:solidFill>
                <a:schemeClr val="tx1"/>
              </a:solidFill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C8E243C-43A2-4297-A43A-D5659246DC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1613" y="3530983"/>
            <a:ext cx="10697480" cy="912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42431"/>
      </p:ext>
    </p:extLst>
  </p:cSld>
  <p:clrMapOvr>
    <a:masterClrMapping/>
  </p:clrMapOvr>
  <p:transition spd="med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87DE493-58EB-4E4A-B534-DB9663E122DE}"/>
              </a:ext>
            </a:extLst>
          </p:cNvPr>
          <p:cNvSpPr txBox="1"/>
          <p:nvPr/>
        </p:nvSpPr>
        <p:spPr>
          <a:xfrm>
            <a:off x="2705287" y="2530062"/>
            <a:ext cx="7452759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Seasonal Clustering (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습도</a:t>
            </a: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03A2548-87D6-0942-8341-DFCEB5754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332" y="3350275"/>
            <a:ext cx="11520668" cy="9720848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905E3800-9E2B-40A5-8644-CB70476EB4FA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7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1893BA70-9A57-4D36-9F34-211104483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E9E3901-B79B-4D61-A1DC-A63A377336B0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9" name="EDA">
            <a:extLst>
              <a:ext uri="{FF2B5EF4-FFF2-40B4-BE49-F238E27FC236}">
                <a16:creationId xmlns:a16="http://schemas.microsoft.com/office/drawing/2014/main" id="{220D8097-969F-4159-985F-7E0674C5C4DB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3.1 Plant &amp; Loc에 따른 Feature">
            <a:extLst>
              <a:ext uri="{FF2B5EF4-FFF2-40B4-BE49-F238E27FC236}">
                <a16:creationId xmlns:a16="http://schemas.microsoft.com/office/drawing/2014/main" id="{455F419B-1695-48CC-9AF9-10ACCA0F4BE1}"/>
              </a:ext>
            </a:extLst>
          </p:cNvPr>
          <p:cNvSpPr txBox="1"/>
          <p:nvPr/>
        </p:nvSpPr>
        <p:spPr>
          <a:xfrm>
            <a:off x="7006789" y="777622"/>
            <a:ext cx="752930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Weather Clustering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6A14C78B-A6B9-4AFB-A388-378E6AEDB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3BF3FF6-BA5E-4D4F-A12F-EB4ACB03D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17532" y="3355064"/>
            <a:ext cx="11520668" cy="971127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BD1CF66-2F1D-4543-9D0A-79ABE96E8FA3}"/>
              </a:ext>
            </a:extLst>
          </p:cNvPr>
          <p:cNvSpPr txBox="1"/>
          <p:nvPr/>
        </p:nvSpPr>
        <p:spPr>
          <a:xfrm>
            <a:off x="13964469" y="2530062"/>
            <a:ext cx="8426793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Seasonal Clustering (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지면온도</a:t>
            </a: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1808590"/>
      </p:ext>
    </p:extLst>
  </p:cSld>
  <p:clrMapOvr>
    <a:masterClrMapping/>
  </p:clrMapOvr>
  <p:transition spd="med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1002644-658E-46B7-9C33-3BD1FEF1ECBB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16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F517EC76-A660-42B5-B86C-E3256F12C1F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3103D4A-FE1C-4F9B-B8E6-1D9A979749D6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9" name="EDA">
            <a:extLst>
              <a:ext uri="{FF2B5EF4-FFF2-40B4-BE49-F238E27FC236}">
                <a16:creationId xmlns:a16="http://schemas.microsoft.com/office/drawing/2014/main" id="{F44DC09D-3533-4E00-9C60-89B9DE8E3A1C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3.1 Plant &amp; Loc에 따른 Feature">
            <a:extLst>
              <a:ext uri="{FF2B5EF4-FFF2-40B4-BE49-F238E27FC236}">
                <a16:creationId xmlns:a16="http://schemas.microsoft.com/office/drawing/2014/main" id="{C34E9435-0FD0-4884-A306-E09C786FE459}"/>
              </a:ext>
            </a:extLst>
          </p:cNvPr>
          <p:cNvSpPr txBox="1"/>
          <p:nvPr/>
        </p:nvSpPr>
        <p:spPr>
          <a:xfrm>
            <a:off x="7006789" y="777622"/>
            <a:ext cx="7529305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Weather Clustering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1" name="Picture 2" descr="High Spirit, Harmony, Humanity">
            <a:extLst>
              <a:ext uri="{FF2B5EF4-FFF2-40B4-BE49-F238E27FC236}">
                <a16:creationId xmlns:a16="http://schemas.microsoft.com/office/drawing/2014/main" id="{5061987E-6EC0-4318-B161-714AE8BBF2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그룹 23">
            <a:extLst>
              <a:ext uri="{FF2B5EF4-FFF2-40B4-BE49-F238E27FC236}">
                <a16:creationId xmlns:a16="http://schemas.microsoft.com/office/drawing/2014/main" id="{F70DC20C-9EC0-4E0F-B19B-A82EC9689BE6}"/>
              </a:ext>
            </a:extLst>
          </p:cNvPr>
          <p:cNvGrpSpPr/>
          <p:nvPr/>
        </p:nvGrpSpPr>
        <p:grpSpPr>
          <a:xfrm>
            <a:off x="1146112" y="4178013"/>
            <a:ext cx="10703544" cy="7544595"/>
            <a:chOff x="8744562" y="5908696"/>
            <a:chExt cx="12581384" cy="5791200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F2D3F04E-B9A7-4FAC-B49D-87832BC2F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4562" y="5908696"/>
              <a:ext cx="6565900" cy="5791200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F82D43E-48E3-4BC4-94E7-AF62767C8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131561" y="5908696"/>
              <a:ext cx="6194385" cy="5791200"/>
            </a:xfrm>
            <a:prstGeom prst="rect">
              <a:avLst/>
            </a:prstGeom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5B90EC9-BC28-4785-92D6-F1006DA50176}"/>
              </a:ext>
            </a:extLst>
          </p:cNvPr>
          <p:cNvSpPr txBox="1"/>
          <p:nvPr/>
        </p:nvSpPr>
        <p:spPr>
          <a:xfrm>
            <a:off x="2771506" y="2996201"/>
            <a:ext cx="7452757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Trend Clustering (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습도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)</a:t>
            </a:r>
            <a:endParaRPr lang="ko-KR" altLang="en-US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8C2EC226-0923-4C0F-97B6-3D159DE0CEAF}"/>
              </a:ext>
            </a:extLst>
          </p:cNvPr>
          <p:cNvGrpSpPr/>
          <p:nvPr/>
        </p:nvGrpSpPr>
        <p:grpSpPr>
          <a:xfrm>
            <a:off x="12534346" y="4178013"/>
            <a:ext cx="11038886" cy="7544595"/>
            <a:chOff x="9157445" y="4766634"/>
            <a:chExt cx="12541359" cy="5867400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3923A73-F656-4929-85F6-AF643178600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157445" y="4766634"/>
              <a:ext cx="6426200" cy="5867400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732CC09C-DD51-4ACC-9930-51C103E27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381028" y="4766634"/>
              <a:ext cx="6317776" cy="5867400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66F72DD8-ED62-4831-B3F7-5B3073BC7602}"/>
              </a:ext>
            </a:extLst>
          </p:cNvPr>
          <p:cNvSpPr txBox="1"/>
          <p:nvPr/>
        </p:nvSpPr>
        <p:spPr>
          <a:xfrm>
            <a:off x="14464299" y="2996201"/>
            <a:ext cx="7452757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Trend Clustering (</a:t>
            </a:r>
            <a:r>
              <a:rPr lang="ko-KR" altLang="en-US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지면온도</a:t>
            </a:r>
            <a:r>
              <a:rPr lang="en-US" altLang="ko-KR" sz="4400" dirty="0">
                <a:latin typeface="넥슨Lv2고딕 Medium" panose="00000600000000000000" pitchFamily="2" charset="-127"/>
                <a:ea typeface="넥슨Lv2고딕 Medium" panose="00000600000000000000" pitchFamily="2" charset="-127"/>
              </a:rPr>
              <a:t>)</a:t>
            </a:r>
            <a:endParaRPr lang="ko-KR" altLang="en-US" sz="4400" dirty="0">
              <a:latin typeface="넥슨Lv2고딕 Medium" panose="00000600000000000000" pitchFamily="2" charset="-127"/>
              <a:ea typeface="넥슨Lv2고딕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8436347"/>
      </p:ext>
    </p:extLst>
  </p:cSld>
  <p:clrMapOvr>
    <a:masterClrMapping/>
  </p:clrMapOvr>
  <p:transition spd="med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623DC78-A47B-7A45-BDA3-706CC84E4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059" y="3806467"/>
            <a:ext cx="10331213" cy="8604250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D10AEF6C-D4E0-467E-96F1-E8B531D35BF9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1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477326F2-7EEE-472C-81B6-3B2CF642F0F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2E0DEC8-E9E9-49BC-BFFC-D4EA0FF624A4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3" name="EDA">
            <a:extLst>
              <a:ext uri="{FF2B5EF4-FFF2-40B4-BE49-F238E27FC236}">
                <a16:creationId xmlns:a16="http://schemas.microsoft.com/office/drawing/2014/main" id="{CB97246C-CDEE-4072-B63F-BABD185AAC61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" name="3.1 Plant &amp; Loc에 따른 Feature">
            <a:extLst>
              <a:ext uri="{FF2B5EF4-FFF2-40B4-BE49-F238E27FC236}">
                <a16:creationId xmlns:a16="http://schemas.microsoft.com/office/drawing/2014/main" id="{E0014783-616A-46E7-9086-AC7D280D762C}"/>
              </a:ext>
            </a:extLst>
          </p:cNvPr>
          <p:cNvSpPr txBox="1"/>
          <p:nvPr/>
        </p:nvSpPr>
        <p:spPr>
          <a:xfrm>
            <a:off x="7006789" y="777622"/>
            <a:ext cx="6750246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In, Out Clustering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5" name="Picture 2" descr="High Spirit, Harmony, Humanity">
            <a:extLst>
              <a:ext uri="{FF2B5EF4-FFF2-40B4-BE49-F238E27FC236}">
                <a16:creationId xmlns:a16="http://schemas.microsoft.com/office/drawing/2014/main" id="{3F6BAA58-B4A6-4F1A-9FAD-80458FD253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ACF83F1-88E3-435C-93F9-4929B8A1FB32}"/>
              </a:ext>
            </a:extLst>
          </p:cNvPr>
          <p:cNvSpPr txBox="1"/>
          <p:nvPr/>
        </p:nvSpPr>
        <p:spPr>
          <a:xfrm>
            <a:off x="2705287" y="2530062"/>
            <a:ext cx="7452759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Seasonal Clustering (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습도</a:t>
            </a: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5C5DD3-7567-412B-B3BC-DCF7CE6198F2}"/>
              </a:ext>
            </a:extLst>
          </p:cNvPr>
          <p:cNvSpPr txBox="1"/>
          <p:nvPr/>
        </p:nvSpPr>
        <p:spPr>
          <a:xfrm>
            <a:off x="13964469" y="2530062"/>
            <a:ext cx="8426793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Seasonal Clustering (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코일온도</a:t>
            </a: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7A6BABE7-9D93-4488-BBEB-5E1339E109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2259" y="3791185"/>
            <a:ext cx="10331212" cy="863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96198"/>
      </p:ext>
    </p:extLst>
  </p:cSld>
  <p:clrMapOvr>
    <a:masterClrMapping/>
  </p:clrMapOvr>
  <p:transition spd="med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D10AEF6C-D4E0-467E-96F1-E8B531D35BF9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1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477326F2-7EEE-472C-81B6-3B2CF642F0F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2E0DEC8-E9E9-49BC-BFFC-D4EA0FF624A4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3" name="EDA">
            <a:extLst>
              <a:ext uri="{FF2B5EF4-FFF2-40B4-BE49-F238E27FC236}">
                <a16:creationId xmlns:a16="http://schemas.microsoft.com/office/drawing/2014/main" id="{CB97246C-CDEE-4072-B63F-BABD185AAC61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" name="3.1 Plant &amp; Loc에 따른 Feature">
            <a:extLst>
              <a:ext uri="{FF2B5EF4-FFF2-40B4-BE49-F238E27FC236}">
                <a16:creationId xmlns:a16="http://schemas.microsoft.com/office/drawing/2014/main" id="{E0014783-616A-46E7-9086-AC7D280D762C}"/>
              </a:ext>
            </a:extLst>
          </p:cNvPr>
          <p:cNvSpPr txBox="1"/>
          <p:nvPr/>
        </p:nvSpPr>
        <p:spPr>
          <a:xfrm>
            <a:off x="7006789" y="777622"/>
            <a:ext cx="6750246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In, Out Clustering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5" name="Picture 2" descr="High Spirit, Harmony, Humanity">
            <a:extLst>
              <a:ext uri="{FF2B5EF4-FFF2-40B4-BE49-F238E27FC236}">
                <a16:creationId xmlns:a16="http://schemas.microsoft.com/office/drawing/2014/main" id="{3F6BAA58-B4A6-4F1A-9FAD-80458FD253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ACF83F1-88E3-435C-93F9-4929B8A1FB32}"/>
              </a:ext>
            </a:extLst>
          </p:cNvPr>
          <p:cNvSpPr txBox="1"/>
          <p:nvPr/>
        </p:nvSpPr>
        <p:spPr>
          <a:xfrm>
            <a:off x="2098438" y="2530062"/>
            <a:ext cx="8666455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Seasonal </a:t>
            </a:r>
            <a:r>
              <a:rPr lang="en-US" altLang="ko-KR" sz="440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Clustering (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외부 온도</a:t>
            </a: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5C5DD3-7567-412B-B3BC-DCF7CE6198F2}"/>
              </a:ext>
            </a:extLst>
          </p:cNvPr>
          <p:cNvSpPr txBox="1"/>
          <p:nvPr/>
        </p:nvSpPr>
        <p:spPr>
          <a:xfrm>
            <a:off x="13964469" y="2530062"/>
            <a:ext cx="8426793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Seasonal Clustering (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외부 습도</a:t>
            </a: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C9E7FC2-F566-44BA-9B1C-B8C74D728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6058" y="3791184"/>
            <a:ext cx="10377061" cy="860424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E93C5CA-9A32-42D8-9C20-EA8CB14A55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2258" y="3791183"/>
            <a:ext cx="10358661" cy="860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54036"/>
      </p:ext>
    </p:extLst>
  </p:cSld>
  <p:clrMapOvr>
    <a:masterClrMapping/>
  </p:clrMapOvr>
  <p:transition spd="med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D10AEF6C-D4E0-467E-96F1-E8B531D35BF9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1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477326F2-7EEE-472C-81B6-3B2CF642F0F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2E0DEC8-E9E9-49BC-BFFC-D4EA0FF624A4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3" name="EDA">
            <a:extLst>
              <a:ext uri="{FF2B5EF4-FFF2-40B4-BE49-F238E27FC236}">
                <a16:creationId xmlns:a16="http://schemas.microsoft.com/office/drawing/2014/main" id="{CB97246C-CDEE-4072-B63F-BABD185AAC61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" name="3.1 Plant &amp; Loc에 따른 Feature">
            <a:extLst>
              <a:ext uri="{FF2B5EF4-FFF2-40B4-BE49-F238E27FC236}">
                <a16:creationId xmlns:a16="http://schemas.microsoft.com/office/drawing/2014/main" id="{E0014783-616A-46E7-9086-AC7D280D762C}"/>
              </a:ext>
            </a:extLst>
          </p:cNvPr>
          <p:cNvSpPr txBox="1"/>
          <p:nvPr/>
        </p:nvSpPr>
        <p:spPr>
          <a:xfrm>
            <a:off x="7006789" y="777622"/>
            <a:ext cx="6750246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In, Out Clustering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5" name="Picture 2" descr="High Spirit, Harmony, Humanity">
            <a:extLst>
              <a:ext uri="{FF2B5EF4-FFF2-40B4-BE49-F238E27FC236}">
                <a16:creationId xmlns:a16="http://schemas.microsoft.com/office/drawing/2014/main" id="{3F6BAA58-B4A6-4F1A-9FAD-80458FD253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ACF83F1-88E3-435C-93F9-4929B8A1FB32}"/>
              </a:ext>
            </a:extLst>
          </p:cNvPr>
          <p:cNvSpPr txBox="1"/>
          <p:nvPr/>
        </p:nvSpPr>
        <p:spPr>
          <a:xfrm>
            <a:off x="2705287" y="2530062"/>
            <a:ext cx="7452759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Trend Clustering (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습도</a:t>
            </a: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5C5DD3-7567-412B-B3BC-DCF7CE6198F2}"/>
              </a:ext>
            </a:extLst>
          </p:cNvPr>
          <p:cNvSpPr txBox="1"/>
          <p:nvPr/>
        </p:nvSpPr>
        <p:spPr>
          <a:xfrm>
            <a:off x="13964469" y="2530062"/>
            <a:ext cx="8426793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Trend Clustering (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코일온도</a:t>
            </a: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DDB3160-EF11-4CF7-857E-534C2FB3F5FA}"/>
              </a:ext>
            </a:extLst>
          </p:cNvPr>
          <p:cNvGrpSpPr/>
          <p:nvPr/>
        </p:nvGrpSpPr>
        <p:grpSpPr>
          <a:xfrm>
            <a:off x="807984" y="3867527"/>
            <a:ext cx="11247362" cy="8604249"/>
            <a:chOff x="1353311" y="4368800"/>
            <a:chExt cx="12530546" cy="762000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EA09F2B4-2A0A-4FEB-AEE6-99E50C21F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53311" y="4368800"/>
              <a:ext cx="6337300" cy="4978400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A9B77615-5D82-4A39-BF17-066AA6D4B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83057" y="4368800"/>
              <a:ext cx="6400800" cy="7620000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747A1BF-813E-42A1-992B-53DA6143218C}"/>
              </a:ext>
            </a:extLst>
          </p:cNvPr>
          <p:cNvGrpSpPr/>
          <p:nvPr/>
        </p:nvGrpSpPr>
        <p:grpSpPr>
          <a:xfrm>
            <a:off x="13012259" y="3878796"/>
            <a:ext cx="10331212" cy="8691860"/>
            <a:chOff x="4859274" y="4690125"/>
            <a:chExt cx="12576380" cy="7670800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A814BA7-BF07-4D48-8B88-C0A9AD3C07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59274" y="4690125"/>
              <a:ext cx="6362700" cy="4991100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0EFAF682-B61B-4006-9F03-95148D395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009454" y="4690125"/>
              <a:ext cx="6426200" cy="7670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6490234"/>
      </p:ext>
    </p:extLst>
  </p:cSld>
  <p:clrMapOvr>
    <a:masterClrMapping/>
  </p:clrMapOvr>
  <p:transition spd="med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D10AEF6C-D4E0-467E-96F1-E8B531D35BF9}"/>
              </a:ext>
            </a:extLst>
          </p:cNvPr>
          <p:cNvGrpSpPr/>
          <p:nvPr/>
        </p:nvGrpSpPr>
        <p:grpSpPr>
          <a:xfrm>
            <a:off x="854588" y="373429"/>
            <a:ext cx="19409794" cy="1496276"/>
            <a:chOff x="525160" y="2702051"/>
            <a:chExt cx="19409794" cy="1496276"/>
          </a:xfrm>
        </p:grpSpPr>
        <p:pic>
          <p:nvPicPr>
            <p:cNvPr id="21" name="Picture 4" descr="뉴스핌 - [르포] '명품 제네시스' 빚는 현대제철 당진제철소">
              <a:extLst>
                <a:ext uri="{FF2B5EF4-FFF2-40B4-BE49-F238E27FC236}">
                  <a16:creationId xmlns:a16="http://schemas.microsoft.com/office/drawing/2014/main" id="{477326F2-7EEE-472C-81B6-3B2CF642F0F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35884" r="-59" b="50507"/>
            <a:stretch/>
          </p:blipFill>
          <p:spPr bwMode="auto">
            <a:xfrm>
              <a:off x="525160" y="2702051"/>
              <a:ext cx="19409794" cy="1485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2E0DEC8-E9E9-49BC-BFFC-D4EA0FF624A4}"/>
                </a:ext>
              </a:extLst>
            </p:cNvPr>
            <p:cNvSpPr/>
            <p:nvPr/>
          </p:nvSpPr>
          <p:spPr>
            <a:xfrm>
              <a:off x="525160" y="2712426"/>
              <a:ext cx="19409794" cy="1485901"/>
            </a:xfrm>
            <a:prstGeom prst="rect">
              <a:avLst/>
            </a:prstGeom>
            <a:solidFill>
              <a:srgbClr val="004A8A">
                <a:alpha val="83000"/>
              </a:srgbClr>
            </a:solidFill>
            <a:ln w="12700" cap="flat">
              <a:solidFill>
                <a:srgbClr val="2B699E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3" name="EDA">
            <a:extLst>
              <a:ext uri="{FF2B5EF4-FFF2-40B4-BE49-F238E27FC236}">
                <a16:creationId xmlns:a16="http://schemas.microsoft.com/office/drawing/2014/main" id="{CB97246C-CDEE-4072-B63F-BABD185AAC61}"/>
              </a:ext>
            </a:extLst>
          </p:cNvPr>
          <p:cNvSpPr txBox="1"/>
          <p:nvPr/>
        </p:nvSpPr>
        <p:spPr>
          <a:xfrm>
            <a:off x="1146112" y="644895"/>
            <a:ext cx="5569153" cy="1214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spc="-17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Appendix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" name="3.1 Plant &amp; Loc에 따른 Feature">
            <a:extLst>
              <a:ext uri="{FF2B5EF4-FFF2-40B4-BE49-F238E27FC236}">
                <a16:creationId xmlns:a16="http://schemas.microsoft.com/office/drawing/2014/main" id="{E0014783-616A-46E7-9086-AC7D280D762C}"/>
              </a:ext>
            </a:extLst>
          </p:cNvPr>
          <p:cNvSpPr txBox="1"/>
          <p:nvPr/>
        </p:nvSpPr>
        <p:spPr>
          <a:xfrm>
            <a:off x="7006789" y="777622"/>
            <a:ext cx="6750246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5500">
                <a:latin typeface="Typo_SsangmunDong B"/>
                <a:ea typeface="Typo_SsangmunDong B"/>
                <a:cs typeface="Typo_SsangmunDong B"/>
                <a:sym typeface="Typo_SsangmunDong B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In, Out Clustering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5" name="Picture 2" descr="High Spirit, Harmony, Humanity">
            <a:extLst>
              <a:ext uri="{FF2B5EF4-FFF2-40B4-BE49-F238E27FC236}">
                <a16:creationId xmlns:a16="http://schemas.microsoft.com/office/drawing/2014/main" id="{3F6BAA58-B4A6-4F1A-9FAD-80458FD253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29"/>
          <a:stretch/>
        </p:blipFill>
        <p:spPr bwMode="auto">
          <a:xfrm>
            <a:off x="20684494" y="719089"/>
            <a:ext cx="3253706" cy="8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ACF83F1-88E3-435C-93F9-4929B8A1FB32}"/>
              </a:ext>
            </a:extLst>
          </p:cNvPr>
          <p:cNvSpPr txBox="1"/>
          <p:nvPr/>
        </p:nvSpPr>
        <p:spPr>
          <a:xfrm>
            <a:off x="2098438" y="2530062"/>
            <a:ext cx="8666455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Trend Clustering (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외부 온도</a:t>
            </a: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5C5DD3-7567-412B-B3BC-DCF7CE6198F2}"/>
              </a:ext>
            </a:extLst>
          </p:cNvPr>
          <p:cNvSpPr txBox="1"/>
          <p:nvPr/>
        </p:nvSpPr>
        <p:spPr>
          <a:xfrm>
            <a:off x="13964469" y="2530062"/>
            <a:ext cx="8426793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Trend Clustering (</a:t>
            </a:r>
            <a:r>
              <a:rPr lang="ko-KR" altLang="en-US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외부 습도</a:t>
            </a:r>
            <a:r>
              <a:rPr lang="en-US" altLang="ko-KR" sz="44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endParaRPr lang="ko-KR" altLang="en-US" sz="44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681E8979-1005-4B46-9CE3-5808E459A098}"/>
              </a:ext>
            </a:extLst>
          </p:cNvPr>
          <p:cNvGrpSpPr/>
          <p:nvPr/>
        </p:nvGrpSpPr>
        <p:grpSpPr>
          <a:xfrm>
            <a:off x="854588" y="3867527"/>
            <a:ext cx="11143761" cy="8604249"/>
            <a:chOff x="3560064" y="4433888"/>
            <a:chExt cx="12667489" cy="7594600"/>
          </a:xfrm>
        </p:grpSpPr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DD007780-7F2D-4482-BF49-581BA4D92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0064" y="4433888"/>
              <a:ext cx="6400800" cy="4991100"/>
            </a:xfrm>
            <a:prstGeom prst="rect">
              <a:avLst/>
            </a:prstGeom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A1ADC283-85E0-4FA1-96C9-F63FAFBAF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88653" y="4433888"/>
              <a:ext cx="6438900" cy="7594600"/>
            </a:xfrm>
            <a:prstGeom prst="rect">
              <a:avLst/>
            </a:prstGeom>
          </p:spPr>
        </p:pic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1F384C63-B53B-4AD9-85EC-ADBB3FED02C3}"/>
              </a:ext>
            </a:extLst>
          </p:cNvPr>
          <p:cNvGrpSpPr/>
          <p:nvPr/>
        </p:nvGrpSpPr>
        <p:grpSpPr>
          <a:xfrm>
            <a:off x="12679273" y="3878796"/>
            <a:ext cx="10997184" cy="8604248"/>
            <a:chOff x="8953500" y="4362450"/>
            <a:chExt cx="12695891" cy="7632700"/>
          </a:xfrm>
        </p:grpSpPr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4DBEB428-68A0-4321-BA6D-027A89986F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953500" y="4362450"/>
              <a:ext cx="6477000" cy="4991100"/>
            </a:xfrm>
            <a:prstGeom prst="rect">
              <a:avLst/>
            </a:prstGeom>
          </p:spPr>
        </p:pic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94950F91-F821-4551-911E-E23549901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248590" y="4362450"/>
              <a:ext cx="6400800" cy="7632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417889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사용자 지정 1">
      <a:majorFont>
        <a:latin typeface="맑은 고딕"/>
        <a:ea typeface="나눔스퀘어 Bold"/>
        <a:cs typeface=""/>
      </a:majorFont>
      <a:minorFont>
        <a:latin typeface="맑은 고딕"/>
        <a:ea typeface="나눔스퀘어 Bold"/>
        <a:cs typeface="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</a:spPr>
      <a:bodyPr wrap="square" lIns="0" tIns="0" rIns="0" bIns="0" rtlCol="0">
        <a:spAutoFit/>
      </a:bodyPr>
      <a:lstStyle>
        <a:defPPr algn="ctr">
          <a:lnSpc>
            <a:spcPct val="100000"/>
          </a:lnSpc>
          <a:spcBef>
            <a:spcPts val="600"/>
          </a:spcBef>
          <a:defRPr sz="4000" dirty="0" smtClean="0">
            <a:latin typeface="넥슨Lv2고딕 Light" panose="00000300000000000000" pitchFamily="2" charset="-127"/>
            <a:ea typeface="넥슨Lv2고딕 Light" panose="00000300000000000000" pitchFamily="2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8147</TotalTime>
  <Words>5868</Words>
  <Application>Microsoft Office PowerPoint</Application>
  <PresentationFormat>사용자 지정</PresentationFormat>
  <Paragraphs>1393</Paragraphs>
  <Slides>98</Slides>
  <Notes>16</Notes>
  <HiddenSlides>0</HiddenSlides>
  <MMClips>1</MMClips>
  <ScaleCrop>false</ScaleCrop>
  <HeadingPairs>
    <vt:vector size="6" baseType="variant">
      <vt:variant>
        <vt:lpstr>사용한 글꼴</vt:lpstr>
      </vt:variant>
      <vt:variant>
        <vt:i4>17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98</vt:i4>
      </vt:variant>
    </vt:vector>
  </HeadingPairs>
  <TitlesOfParts>
    <vt:vector size="116" baseType="lpstr">
      <vt:lpstr>Wingdings</vt:lpstr>
      <vt:lpstr>a옛날사진관3</vt:lpstr>
      <vt:lpstr>Typo_SsangmunDong B</vt:lpstr>
      <vt:lpstr>Arial</vt:lpstr>
      <vt:lpstr>넥슨Lv2고딕 Bold</vt:lpstr>
      <vt:lpstr>넥슨Lv2고딕 Light</vt:lpstr>
      <vt:lpstr>a옛날사진관5</vt:lpstr>
      <vt:lpstr>Adobe Song Std L</vt:lpstr>
      <vt:lpstr>맑은 고딕</vt:lpstr>
      <vt:lpstr>넥슨Lv2고딕 Medium</vt:lpstr>
      <vt:lpstr>Helvetica Neue</vt:lpstr>
      <vt:lpstr>넥슨Lv2고딕</vt:lpstr>
      <vt:lpstr>a옛날사진관4</vt:lpstr>
      <vt:lpstr>타이포_쌍문동 B</vt:lpstr>
      <vt:lpstr>Helvetica Neue Medium</vt:lpstr>
      <vt:lpstr>Adobe 고딕 Std B</vt:lpstr>
      <vt:lpstr>Cambria Math</vt:lpstr>
      <vt:lpstr>21_BasicWhite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BIG CONTEST</dc:title>
  <dc:creator>박상욱</dc:creator>
  <cp:lastModifiedBy>ty129</cp:lastModifiedBy>
  <cp:revision>402</cp:revision>
  <cp:lastPrinted>2020-06-27T14:51:06Z</cp:lastPrinted>
  <dcterms:modified xsi:type="dcterms:W3CDTF">2020-07-16T17:56:38Z</dcterms:modified>
</cp:coreProperties>
</file>